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7" r:id="rId3"/>
  </p:sldMasterIdLst>
  <p:notesMasterIdLst>
    <p:notesMasterId r:id="rId46"/>
  </p:notesMasterIdLst>
  <p:sldIdLst>
    <p:sldId id="257" r:id="rId4"/>
    <p:sldId id="259" r:id="rId5"/>
    <p:sldId id="312" r:id="rId6"/>
    <p:sldId id="306" r:id="rId7"/>
    <p:sldId id="307" r:id="rId8"/>
    <p:sldId id="308" r:id="rId9"/>
    <p:sldId id="311" r:id="rId10"/>
    <p:sldId id="260" r:id="rId11"/>
    <p:sldId id="396" r:id="rId12"/>
    <p:sldId id="264" r:id="rId13"/>
    <p:sldId id="395" r:id="rId14"/>
    <p:sldId id="271" r:id="rId15"/>
    <p:sldId id="303" r:id="rId16"/>
    <p:sldId id="277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75" r:id="rId25"/>
    <p:sldId id="397" r:id="rId26"/>
    <p:sldId id="398" r:id="rId27"/>
    <p:sldId id="399" r:id="rId28"/>
    <p:sldId id="400" r:id="rId29"/>
    <p:sldId id="411" r:id="rId30"/>
    <p:sldId id="414" r:id="rId31"/>
    <p:sldId id="412" r:id="rId32"/>
    <p:sldId id="413" r:id="rId33"/>
    <p:sldId id="415" r:id="rId34"/>
    <p:sldId id="416" r:id="rId35"/>
    <p:sldId id="417" r:id="rId36"/>
    <p:sldId id="418" r:id="rId37"/>
    <p:sldId id="419" r:id="rId38"/>
    <p:sldId id="420" r:id="rId39"/>
    <p:sldId id="424" r:id="rId40"/>
    <p:sldId id="425" r:id="rId41"/>
    <p:sldId id="426" r:id="rId42"/>
    <p:sldId id="430" r:id="rId43"/>
    <p:sldId id="313" r:id="rId44"/>
    <p:sldId id="393" r:id="rId45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3" autoAdjust="0"/>
    <p:restoredTop sz="94655" autoAdjust="0"/>
  </p:normalViewPr>
  <p:slideViewPr>
    <p:cSldViewPr>
      <p:cViewPr varScale="1">
        <p:scale>
          <a:sx n="101" d="100"/>
          <a:sy n="101" d="100"/>
        </p:scale>
        <p:origin x="970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0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E1A00-64AC-473A-96CF-8BCC39177E73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E1DE7-D1F6-4904-B540-85F14A16F1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220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r>
              <a:rPr lang="nl-NL" baseline="0" dirty="0"/>
              <a:t> we start off </a:t>
            </a:r>
            <a:r>
              <a:rPr lang="nl-NL" baseline="0" dirty="0" err="1"/>
              <a:t>we’re</a:t>
            </a:r>
            <a:r>
              <a:rPr lang="nl-NL" baseline="0" dirty="0"/>
              <a:t> </a:t>
            </a:r>
            <a:r>
              <a:rPr lang="nl-NL" baseline="0" dirty="0" err="1"/>
              <a:t>doing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Arduino</a:t>
            </a:r>
            <a:r>
              <a:rPr lang="nl-NL" baseline="0" dirty="0"/>
              <a:t> </a:t>
            </a:r>
            <a:r>
              <a:rPr lang="nl-NL" baseline="0" dirty="0" err="1"/>
              <a:t>excersise</a:t>
            </a:r>
            <a:r>
              <a:rPr lang="nl-NL" baseline="0" dirty="0"/>
              <a:t>.</a:t>
            </a:r>
          </a:p>
          <a:p>
            <a:endParaRPr lang="nl-NL" baseline="0" dirty="0"/>
          </a:p>
          <a:p>
            <a:r>
              <a:rPr lang="nl-NL" baseline="0" dirty="0" err="1"/>
              <a:t>Stimulate</a:t>
            </a:r>
            <a:r>
              <a:rPr lang="nl-NL" baseline="0" dirty="0"/>
              <a:t> </a:t>
            </a:r>
            <a:r>
              <a:rPr lang="nl-NL" baseline="0" dirty="0" err="1"/>
              <a:t>students</a:t>
            </a:r>
            <a:r>
              <a:rPr lang="nl-NL" baseline="0" dirty="0"/>
              <a:t> </a:t>
            </a:r>
            <a:r>
              <a:rPr lang="nl-NL" baseline="0" dirty="0" err="1"/>
              <a:t>towards</a:t>
            </a:r>
            <a:r>
              <a:rPr lang="nl-NL" baseline="0" dirty="0"/>
              <a:t> most </a:t>
            </a:r>
            <a:r>
              <a:rPr lang="nl-NL" baseline="0" dirty="0" err="1"/>
              <a:t>simple</a:t>
            </a:r>
            <a:r>
              <a:rPr lang="nl-NL" baseline="0" dirty="0"/>
              <a:t> solution. For FR4: do let </a:t>
            </a:r>
            <a:r>
              <a:rPr lang="nl-NL" baseline="0" dirty="0" err="1"/>
              <a:t>them</a:t>
            </a:r>
            <a:r>
              <a:rPr lang="nl-NL" baseline="0" dirty="0"/>
              <a:t> </a:t>
            </a:r>
            <a:r>
              <a:rPr lang="nl-NL" baseline="0" dirty="0" err="1"/>
              <a:t>think</a:t>
            </a:r>
            <a:r>
              <a:rPr lang="nl-NL" baseline="0" dirty="0"/>
              <a:t> a bit, but </a:t>
            </a:r>
            <a:r>
              <a:rPr lang="nl-NL" baseline="0" dirty="0" err="1"/>
              <a:t>don’t</a:t>
            </a:r>
            <a:r>
              <a:rPr lang="nl-NL" baseline="0" dirty="0"/>
              <a:t> let </a:t>
            </a:r>
            <a:r>
              <a:rPr lang="nl-NL" baseline="0" dirty="0" err="1"/>
              <a:t>them</a:t>
            </a:r>
            <a:r>
              <a:rPr lang="nl-NL" baseline="0" dirty="0"/>
              <a:t> </a:t>
            </a:r>
            <a:r>
              <a:rPr lang="nl-NL" baseline="0" dirty="0" err="1"/>
              <a:t>implement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D54F6-0185-497A-B436-93ED53F12F2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246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514D17-CAEC-4315-89E8-63D7806E1562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4FB471-938D-48D1-AD3B-4927061C1921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3B0596-EC6E-45D3-8A4E-5F96B388AE97}" type="slidenum">
              <a:rPr lang="nl-NL" smtClean="0"/>
              <a:pPr/>
              <a:t>35</a:t>
            </a:fld>
            <a:endParaRPr lang="nl-NL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“deciding what classes you have” is object oriented analysis, do not </a:t>
            </a:r>
            <a:r>
              <a:rPr lang="en-US"/>
              <a:t>forget the design part!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02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use case diagram look like again…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11B03-3081-42DB-A3EB-EC40F6DB84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classroom, </a:t>
            </a:r>
            <a:r>
              <a:rPr lang="nl-NL" baseline="0" dirty="0" err="1"/>
              <a:t>discover</a:t>
            </a:r>
            <a:r>
              <a:rPr lang="nl-NL" baseline="0" dirty="0"/>
              <a:t> the </a:t>
            </a:r>
            <a:r>
              <a:rPr lang="nl-NL" baseline="0" dirty="0" err="1"/>
              <a:t>objects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are </a:t>
            </a:r>
            <a:r>
              <a:rPr lang="nl-NL" baseline="0" dirty="0" err="1"/>
              <a:t>involved</a:t>
            </a:r>
            <a:r>
              <a:rPr lang="nl-NL" baseline="0" dirty="0"/>
              <a:t>. </a:t>
            </a:r>
            <a:r>
              <a:rPr lang="nl-NL" baseline="0" dirty="0" err="1"/>
              <a:t>We’ll</a:t>
            </a:r>
            <a:r>
              <a:rPr lang="nl-NL" baseline="0" dirty="0"/>
              <a:t> draw </a:t>
            </a:r>
            <a:r>
              <a:rPr lang="nl-NL" baseline="0" dirty="0" err="1"/>
              <a:t>them</a:t>
            </a:r>
            <a:r>
              <a:rPr lang="nl-NL" baseline="0" dirty="0"/>
              <a:t> on the whiteboard</a:t>
            </a:r>
          </a:p>
          <a:p>
            <a:r>
              <a:rPr lang="nl-NL" baseline="0" dirty="0" err="1"/>
              <a:t>Then</a:t>
            </a:r>
            <a:r>
              <a:rPr lang="nl-NL" baseline="0" dirty="0"/>
              <a:t> we talk </a:t>
            </a:r>
            <a:r>
              <a:rPr lang="nl-NL" baseline="0" dirty="0" err="1"/>
              <a:t>about</a:t>
            </a:r>
            <a:r>
              <a:rPr lang="nl-NL" baseline="0" dirty="0"/>
              <a:t> the classes </a:t>
            </a:r>
            <a:r>
              <a:rPr lang="nl-NL" baseline="0" dirty="0" err="1"/>
              <a:t>that</a:t>
            </a:r>
            <a:r>
              <a:rPr lang="nl-NL" baseline="0" dirty="0"/>
              <a:t> are </a:t>
            </a:r>
            <a:r>
              <a:rPr lang="nl-NL" baseline="0" dirty="0" err="1"/>
              <a:t>involved</a:t>
            </a:r>
            <a:r>
              <a:rPr lang="nl-NL" baseline="0" dirty="0"/>
              <a:t>, </a:t>
            </a:r>
            <a:r>
              <a:rPr lang="nl-NL" baseline="0" dirty="0" err="1"/>
              <a:t>also</a:t>
            </a:r>
            <a:r>
              <a:rPr lang="nl-NL" baseline="0" dirty="0"/>
              <a:t> draw </a:t>
            </a:r>
            <a:r>
              <a:rPr lang="nl-NL" baseline="0" dirty="0" err="1"/>
              <a:t>them</a:t>
            </a:r>
            <a:r>
              <a:rPr lang="nl-NL" baseline="0" dirty="0"/>
              <a:t> on the whiteboard.</a:t>
            </a:r>
          </a:p>
          <a:p>
            <a:endParaRPr lang="nl-NL" baseline="0" dirty="0"/>
          </a:p>
          <a:p>
            <a:r>
              <a:rPr lang="nl-NL" baseline="0" dirty="0" err="1"/>
              <a:t>Please</a:t>
            </a:r>
            <a:r>
              <a:rPr lang="nl-NL" baseline="0" dirty="0"/>
              <a:t> </a:t>
            </a:r>
            <a:r>
              <a:rPr lang="nl-NL" baseline="0" dirty="0" err="1"/>
              <a:t>steer</a:t>
            </a:r>
            <a:r>
              <a:rPr lang="nl-NL" baseline="0" dirty="0"/>
              <a:t> </a:t>
            </a:r>
            <a:r>
              <a:rPr lang="nl-NL" baseline="0" dirty="0" err="1"/>
              <a:t>towards</a:t>
            </a:r>
            <a:r>
              <a:rPr lang="nl-NL" baseline="0" dirty="0"/>
              <a:t> a “</a:t>
            </a:r>
            <a:r>
              <a:rPr lang="nl-NL" baseline="0" dirty="0" err="1"/>
              <a:t>one</a:t>
            </a:r>
            <a:r>
              <a:rPr lang="nl-NL" baseline="0" dirty="0"/>
              <a:t> class” solution: LED (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also</a:t>
            </a:r>
            <a:r>
              <a:rPr lang="nl-NL" baseline="0" dirty="0"/>
              <a:t> </a:t>
            </a:r>
            <a:r>
              <a:rPr lang="nl-NL" baseline="0" dirty="0" err="1"/>
              <a:t>includes</a:t>
            </a:r>
            <a:r>
              <a:rPr lang="nl-NL" baseline="0" dirty="0"/>
              <a:t> timing)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D54F6-0185-497A-B436-93ED53F12F2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62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have a timer class,</a:t>
            </a:r>
            <a:r>
              <a:rPr lang="nl-NL" baseline="0" dirty="0"/>
              <a:t> </a:t>
            </a:r>
            <a:r>
              <a:rPr lang="nl-NL" baseline="0" dirty="0" err="1"/>
              <a:t>discuss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classroom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methods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have</a:t>
            </a:r>
          </a:p>
          <a:p>
            <a:endParaRPr lang="nl-NL" baseline="0" dirty="0"/>
          </a:p>
          <a:p>
            <a:r>
              <a:rPr lang="nl-NL" baseline="0" dirty="0" err="1"/>
              <a:t>About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separate Timer class: do </a:t>
            </a:r>
            <a:r>
              <a:rPr lang="nl-NL" baseline="0" dirty="0" err="1"/>
              <a:t>mention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a class </a:t>
            </a:r>
            <a:r>
              <a:rPr lang="nl-NL" baseline="0" dirty="0" err="1"/>
              <a:t>should</a:t>
            </a:r>
            <a:r>
              <a:rPr lang="nl-NL" baseline="0" dirty="0"/>
              <a:t> have </a:t>
            </a:r>
            <a:r>
              <a:rPr lang="nl-NL" baseline="0" dirty="0" err="1"/>
              <a:t>only</a:t>
            </a:r>
            <a:r>
              <a:rPr lang="nl-NL" baseline="0" dirty="0"/>
              <a:t> 1 </a:t>
            </a:r>
            <a:r>
              <a:rPr lang="nl-NL" baseline="0" dirty="0" err="1"/>
              <a:t>responsibility</a:t>
            </a:r>
            <a:r>
              <a:rPr lang="nl-NL" baseline="0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D54F6-0185-497A-B436-93ED53F12F2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4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OOA consist of: </a:t>
            </a:r>
          </a:p>
          <a:p>
            <a:pPr marL="171450" indent="-171450">
              <a:buFontTx/>
              <a:buChar char="-"/>
            </a:pPr>
            <a:r>
              <a:rPr lang="en-US" dirty="0"/>
              <a:t>Object modelling:</a:t>
            </a:r>
            <a:r>
              <a:rPr lang="en-US" baseline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the objects, the classes into which the objects can be grouped into and the relationships between the objects,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attributes and operations that characterize each class.</a:t>
            </a:r>
            <a:r>
              <a:rPr lang="en-US" dirty="0"/>
              <a:t>, </a:t>
            </a:r>
          </a:p>
          <a:p>
            <a:pPr marL="171450" indent="-171450">
              <a:buFontTx/>
              <a:buChar char="-"/>
            </a:pPr>
            <a:r>
              <a:rPr lang="en-US" dirty="0"/>
              <a:t>Dynamic modeling:</a:t>
            </a:r>
            <a:r>
              <a:rPr lang="en-US" baseline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with respect to time and external changes</a:t>
            </a:r>
            <a:r>
              <a:rPr lang="en-US" dirty="0"/>
              <a:t>,.</a:t>
            </a:r>
            <a:r>
              <a:rPr lang="en-US" baseline="0" dirty="0"/>
              <a:t> The dynamic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corresponds to the data flow diagram.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Functional Modeling 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processes that are performed within an object and how the data changes as it moves between methods;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give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meaning of the operations of object modelling and the actions of dynamic modelling. The functional model corresponds to the data flow diagram.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E1DE7-D1F6-4904-B540-85F14A16F1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68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OOP2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4 relations in </a:t>
            </a:r>
            <a:r>
              <a:rPr lang="nl-NL" dirty="0" err="1"/>
              <a:t>the</a:t>
            </a:r>
            <a:r>
              <a:rPr lang="nl-NL" dirty="0"/>
              <a:t> top 2 squares, in </a:t>
            </a:r>
            <a:r>
              <a:rPr lang="nl-NL" dirty="0" err="1"/>
              <a:t>this</a:t>
            </a:r>
            <a:r>
              <a:rPr lang="nl-NL" dirty="0"/>
              <a:t> course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relations as well.</a:t>
            </a:r>
          </a:p>
          <a:p>
            <a:endParaRPr lang="nl-NL" dirty="0"/>
          </a:p>
          <a:p>
            <a:r>
              <a:rPr lang="nl-NL" dirty="0"/>
              <a:t>Shared</a:t>
            </a:r>
            <a:r>
              <a:rPr lang="nl-NL" baseline="0" dirty="0"/>
              <a:t> </a:t>
            </a:r>
            <a:r>
              <a:rPr lang="nl-NL" baseline="0" dirty="0" err="1"/>
              <a:t>association</a:t>
            </a:r>
            <a:r>
              <a:rPr lang="nl-NL" baseline="0" dirty="0"/>
              <a:t> was </a:t>
            </a:r>
            <a:r>
              <a:rPr lang="nl-NL" baseline="0" dirty="0" err="1"/>
              <a:t>formerly</a:t>
            </a:r>
            <a:r>
              <a:rPr lang="nl-NL" baseline="0" dirty="0"/>
              <a:t> </a:t>
            </a:r>
            <a:r>
              <a:rPr lang="nl-NL" baseline="0" dirty="0" err="1"/>
              <a:t>known</a:t>
            </a:r>
            <a:r>
              <a:rPr lang="nl-NL" baseline="0" dirty="0"/>
              <a:t> (UML1 standard) as </a:t>
            </a:r>
            <a:r>
              <a:rPr lang="nl-NL" baseline="0" dirty="0" err="1"/>
              <a:t>aggregation</a:t>
            </a:r>
            <a:r>
              <a:rPr lang="nl-NL" baseline="0" dirty="0"/>
              <a:t>, we </a:t>
            </a:r>
            <a:r>
              <a:rPr lang="nl-NL" baseline="0" dirty="0" err="1"/>
              <a:t>prefer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much</a:t>
            </a:r>
            <a:r>
              <a:rPr lang="nl-NL" baseline="0" dirty="0"/>
              <a:t> </a:t>
            </a:r>
            <a:r>
              <a:rPr lang="nl-NL" baseline="0" dirty="0" err="1"/>
              <a:t>clearer</a:t>
            </a:r>
            <a:r>
              <a:rPr lang="nl-NL" baseline="0" dirty="0"/>
              <a:t> name shared </a:t>
            </a:r>
            <a:r>
              <a:rPr lang="nl-NL" baseline="0" dirty="0" err="1"/>
              <a:t>association</a:t>
            </a:r>
            <a:r>
              <a:rPr lang="nl-NL" baseline="0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11B03-3081-42DB-A3EB-EC40F6DB84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8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08025" y="922338"/>
            <a:ext cx="5903913" cy="3322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31888" y="4567238"/>
            <a:ext cx="5059362" cy="3689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765" tIns="42382" rIns="84765" bIns="42382" anchor="ctr"/>
          <a:lstStyle/>
          <a:p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242852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44625" y="922338"/>
            <a:ext cx="4430713" cy="3322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31888" y="4567238"/>
            <a:ext cx="5059362" cy="3689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765" tIns="42382" rIns="84765" bIns="42382" anchor="ctr"/>
          <a:lstStyle/>
          <a:p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95011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444625" y="922338"/>
            <a:ext cx="4430713" cy="3322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31888" y="4567238"/>
            <a:ext cx="5059362" cy="3689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765" tIns="42382" rIns="84765" bIns="42382" anchor="ctr"/>
          <a:lstStyle/>
          <a:p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64996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08025" y="922338"/>
            <a:ext cx="5903913" cy="3322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31888" y="4567238"/>
            <a:ext cx="5059362" cy="3689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4765" tIns="42382" rIns="84765" bIns="42382" anchor="ctr"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Figure shows examples of aggregation and composition constructs. 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The compositions to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Point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indicate that any instance of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Point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may be in either a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Polygon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or a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Circle,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but not both. An instance of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Style,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however, may be shared by many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Polygons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and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Circles.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Furthermore, this implies that deleting a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Polygon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would cause its associated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Points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to be deleted, but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not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the associated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Style.</a:t>
            </a:r>
          </a:p>
          <a:p>
            <a:endParaRPr lang="en-GB" altLang="nl-NL" b="0" i="1" dirty="0">
              <a:solidFill>
                <a:srgbClr val="333333"/>
              </a:solidFill>
              <a:effectLst/>
              <a:latin typeface="Helvetica Neue" panose="02000503000000020004"/>
            </a:endParaRP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This constraint that a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Point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may appear in only one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Polygon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or </a:t>
            </a:r>
            <a:r>
              <a:rPr lang="en-GB" b="0" i="1" dirty="0">
                <a:solidFill>
                  <a:srgbClr val="333333"/>
                </a:solidFill>
                <a:effectLst/>
                <a:latin typeface="Helvetica Neue" panose="02000503000000020004"/>
              </a:rPr>
              <a:t>Circle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 at a time could not be expressed by the multiplicities alone. It also implies that the point is a value object. You can add a 0..1 multiplicity to a composite side of the association, but it is not that necessary because the black diamond says all that needs to be said.</a:t>
            </a:r>
          </a:p>
          <a:p>
            <a:r>
              <a:rPr lang="en-US" altLang="nl-NL" dirty="0"/>
              <a:t>http://etutorials.org/Programming/UML/Chapter+6.+Class+Diagrams+Advanced+Concepts/Aggregation+and+Composition/</a:t>
            </a:r>
          </a:p>
        </p:txBody>
      </p:sp>
    </p:spTree>
    <p:extLst>
      <p:ext uri="{BB962C8B-B14F-4D97-AF65-F5344CB8AC3E}">
        <p14:creationId xmlns:p14="http://schemas.microsoft.com/office/powerpoint/2010/main" val="2659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7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dia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dia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7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blad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9289" cy="51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1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Titel van presentatie, Arial 32pt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61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blad-B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heet breedbeeld PPT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9288" cy="5148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9401"/>
            <a:ext cx="8229600" cy="183726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634997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7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14-2-2023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4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2" y="4767264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4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24364" y="206375"/>
            <a:ext cx="6162437" cy="8572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24363" y="1200151"/>
            <a:ext cx="3007423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4235" y="1200151"/>
            <a:ext cx="3022565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24363" y="4630341"/>
            <a:ext cx="4258325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ED03BD-429B-D746-A06E-6631DFB05D4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72493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06DDB-9502-404B-A5D3-E5ED31936347}" type="datetime1">
              <a:rPr lang="nl-NL"/>
              <a:pPr>
                <a:defRPr/>
              </a:pPr>
              <a:t>14-2-2023</a:t>
            </a:fld>
            <a:endParaRPr lang="nl-NL" b="0">
              <a:solidFill>
                <a:schemeClr val="tx1"/>
              </a:solidFill>
              <a:latin typeface="Fontys Joanna Bold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228FF-E100-410B-85A3-2EFB5EE19223}" type="slidenum">
              <a:rPr lang="nl-NL"/>
              <a:pPr>
                <a:defRPr/>
              </a:pPr>
              <a:t>‹#›</a:t>
            </a:fld>
            <a:endParaRPr lang="nl-NL" b="0">
              <a:latin typeface="Fontys Joan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44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2EC4D-4C47-4A2C-AA08-FAC68A350FA1}" type="datetime1">
              <a:rPr lang="nl-NL"/>
              <a:pPr>
                <a:defRPr/>
              </a:pPr>
              <a:t>14-2-2023</a:t>
            </a:fld>
            <a:endParaRPr lang="nl-NL" b="0">
              <a:solidFill>
                <a:schemeClr val="tx1"/>
              </a:solidFill>
              <a:latin typeface="Fontys Joanna Bold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1D920-3BD1-449D-B9C4-BCCAD9BBE6E0}" type="slidenum">
              <a:rPr lang="nl-NL"/>
              <a:pPr>
                <a:defRPr/>
              </a:pPr>
              <a:t>‹#›</a:t>
            </a:fld>
            <a:endParaRPr lang="nl-NL" b="0">
              <a:latin typeface="Fontys Joann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9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14-2-2023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1738642" y="4767265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6553204" y="4767265"/>
            <a:ext cx="1610267" cy="274637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blad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2645832" y="4630341"/>
            <a:ext cx="4136854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645836" y="1065389"/>
            <a:ext cx="6108523" cy="2476500"/>
          </a:xfrm>
        </p:spPr>
        <p:txBody>
          <a:bodyPr anchor="t"/>
          <a:lstStyle>
            <a:lvl1pPr>
              <a:defRPr sz="3200" baseline="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 van presentatie bewerken</a:t>
            </a:r>
          </a:p>
        </p:txBody>
      </p:sp>
    </p:spTree>
    <p:extLst>
      <p:ext uri="{BB962C8B-B14F-4D97-AF65-F5344CB8AC3E}">
        <p14:creationId xmlns:p14="http://schemas.microsoft.com/office/powerpoint/2010/main" val="348047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24366" y="206375"/>
            <a:ext cx="6162437" cy="8572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524365" y="1200151"/>
            <a:ext cx="3007423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4235" y="1200152"/>
            <a:ext cx="3022565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24365" y="4630341"/>
            <a:ext cx="4258325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737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14-2-2023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6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sheet breedbeeld PPT-5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12139" y="4630341"/>
            <a:ext cx="48705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4" y="4641987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– intro OOA/OOD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76" y="2067694"/>
            <a:ext cx="2364275" cy="1474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03" y="2164211"/>
            <a:ext cx="1912178" cy="1281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CAA518-7F2B-AA43-AC14-2C25D521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85" y="2166597"/>
            <a:ext cx="990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" y="662754"/>
            <a:ext cx="9049708" cy="43572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40" y="205979"/>
            <a:ext cx="8229600" cy="857250"/>
          </a:xfrm>
        </p:spPr>
        <p:txBody>
          <a:bodyPr/>
          <a:lstStyle/>
          <a:p>
            <a:pPr algn="l"/>
            <a:r>
              <a:rPr lang="nl-NL" dirty="0"/>
              <a:t>Sem2: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8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Classes do not live in a vacuum—they work together using different types of relationships.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755576" y="1417588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irka"/>
              </a:rPr>
              <a:t>- Classes can have relationships to one another</a:t>
            </a:r>
          </a:p>
          <a:p>
            <a:r>
              <a:rPr lang="en-US" dirty="0">
                <a:latin typeface="Birka"/>
              </a:rPr>
              <a:t> </a:t>
            </a:r>
          </a:p>
          <a:p>
            <a:r>
              <a:rPr lang="en-US" dirty="0">
                <a:latin typeface="Birka"/>
              </a:rPr>
              <a:t>- A class can be a type of another class—generalization—or </a:t>
            </a:r>
          </a:p>
          <a:p>
            <a:endParaRPr lang="en-US" dirty="0">
              <a:latin typeface="Birka"/>
            </a:endParaRPr>
          </a:p>
          <a:p>
            <a:r>
              <a:rPr lang="en-US" dirty="0">
                <a:latin typeface="Birka"/>
              </a:rPr>
              <a:t>- A class can contain objects of another class in various ways depending on how strong the relationship is between the two classes.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666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269293"/>
            <a:ext cx="6012159" cy="28947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/>
              <a:t>Class diagram </a:t>
            </a:r>
            <a:r>
              <a:rPr lang="nl-NL" dirty="0" err="1"/>
              <a:t>artifacts</a:t>
            </a:r>
            <a:r>
              <a:rPr lang="nl-NL" dirty="0"/>
              <a:t>: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sz="2400" dirty="0" err="1"/>
              <a:t>Visibility</a:t>
            </a:r>
            <a:r>
              <a:rPr lang="nl-NL" sz="2400" dirty="0"/>
              <a:t> </a:t>
            </a:r>
            <a:r>
              <a:rPr lang="nl-NL" sz="2400" dirty="0" err="1"/>
              <a:t>Methods</a:t>
            </a:r>
            <a:r>
              <a:rPr lang="nl-NL" sz="2400" dirty="0"/>
              <a:t> &amp; Members</a:t>
            </a:r>
            <a:r>
              <a:rPr lang="nl-NL" sz="600" dirty="0"/>
              <a:t> (public, </a:t>
            </a:r>
            <a:r>
              <a:rPr lang="nl-NL" sz="600" dirty="0" err="1"/>
              <a:t>protected</a:t>
            </a:r>
            <a:r>
              <a:rPr lang="nl-NL" sz="600" dirty="0"/>
              <a:t>, private)</a:t>
            </a:r>
          </a:p>
          <a:p>
            <a:r>
              <a:rPr lang="nl-NL" sz="2400" dirty="0" err="1"/>
              <a:t>Dependency</a:t>
            </a:r>
            <a:endParaRPr lang="nl-NL" sz="2400" dirty="0"/>
          </a:p>
          <a:p>
            <a:r>
              <a:rPr lang="nl-NL" sz="2400" dirty="0" err="1"/>
              <a:t>Associations</a:t>
            </a:r>
            <a:r>
              <a:rPr lang="nl-NL" sz="2400" dirty="0"/>
              <a:t>:</a:t>
            </a:r>
          </a:p>
          <a:p>
            <a:pPr lvl="1"/>
            <a:r>
              <a:rPr lang="nl-NL" sz="2000" dirty="0" err="1"/>
              <a:t>Navigation</a:t>
            </a:r>
            <a:r>
              <a:rPr lang="nl-NL" sz="2000" dirty="0"/>
              <a:t> </a:t>
            </a:r>
            <a:r>
              <a:rPr lang="nl-NL" sz="2000" dirty="0" err="1"/>
              <a:t>direction</a:t>
            </a:r>
            <a:endParaRPr lang="nl-NL" sz="2000" dirty="0"/>
          </a:p>
          <a:p>
            <a:pPr lvl="1"/>
            <a:r>
              <a:rPr lang="nl-NL" sz="2000" dirty="0" err="1"/>
              <a:t>Multiplicity</a:t>
            </a:r>
            <a:endParaRPr lang="nl-NL" sz="2000" dirty="0"/>
          </a:p>
          <a:p>
            <a:pPr lvl="1"/>
            <a:r>
              <a:rPr lang="nl-NL" sz="2000" dirty="0"/>
              <a:t>Shared</a:t>
            </a:r>
          </a:p>
          <a:p>
            <a:pPr lvl="1"/>
            <a:r>
              <a:rPr lang="nl-NL" sz="2000" dirty="0" err="1"/>
              <a:t>Composition</a:t>
            </a:r>
            <a:endParaRPr lang="nl-NL" sz="2000" dirty="0"/>
          </a:p>
          <a:p>
            <a:r>
              <a:rPr lang="nl-NL" sz="2400" dirty="0" err="1"/>
              <a:t>I</a:t>
            </a:r>
            <a:r>
              <a:rPr lang="nl-NL" sz="2400" dirty="0" err="1">
                <a:sym typeface="Wingdings" pitchFamily="2" charset="2"/>
              </a:rPr>
              <a:t>nheritance</a:t>
            </a:r>
            <a:endParaRPr lang="nl-NL" dirty="0">
              <a:sym typeface="Wingdings" pitchFamily="2" charset="2"/>
            </a:endParaRPr>
          </a:p>
          <a:p>
            <a:r>
              <a:rPr lang="nl-NL" sz="2400" dirty="0" err="1">
                <a:sym typeface="Wingdings" pitchFamily="2" charset="2"/>
              </a:rPr>
              <a:t>Realisation</a:t>
            </a:r>
            <a:endParaRPr lang="nl-NL" sz="2400" dirty="0">
              <a:sym typeface="Wingdings" pitchFamily="2" charset="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1108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8" y="2945158"/>
            <a:ext cx="2651760" cy="157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56" y="3035702"/>
            <a:ext cx="1097280" cy="1391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32" y="1238470"/>
            <a:ext cx="2631440" cy="13919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920" y="1235502"/>
            <a:ext cx="2611120" cy="1422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3568" y="1131590"/>
            <a:ext cx="3124200" cy="1600200"/>
          </a:xfrm>
          <a:prstGeom prst="rect">
            <a:avLst/>
          </a:prstGeom>
          <a:solidFill>
            <a:srgbClr val="00B05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4114800" y="1143000"/>
            <a:ext cx="3733800" cy="1600200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tangle 21"/>
          <p:cNvSpPr/>
          <p:nvPr/>
        </p:nvSpPr>
        <p:spPr>
          <a:xfrm>
            <a:off x="4115659" y="2930883"/>
            <a:ext cx="2154912" cy="1585342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683568" y="2931790"/>
            <a:ext cx="3124200" cy="1600200"/>
          </a:xfrm>
          <a:prstGeom prst="rect">
            <a:avLst/>
          </a:prstGeom>
          <a:solidFill>
            <a:srgbClr val="00B05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NL" dirty="0"/>
              <a:t>Classes relations: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2781359" y="2876945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26371" y="4815031"/>
            <a:ext cx="559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*) UML@Classroom talks about Aggregation, which is an older term for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318396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/>
              <a:t>Class </a:t>
            </a:r>
            <a:r>
              <a:rPr lang="nl-NL" dirty="0" err="1"/>
              <a:t>Dependencies</a:t>
            </a:r>
            <a:r>
              <a:rPr lang="nl-NL" dirty="0"/>
              <a:t>:</a:t>
            </a:r>
            <a:endParaRPr lang="en-GB" dirty="0"/>
          </a:p>
        </p:txBody>
      </p:sp>
      <p:sp>
        <p:nvSpPr>
          <p:cNvPr id="4" name="Tekstvak 3"/>
          <p:cNvSpPr txBox="1"/>
          <p:nvPr/>
        </p:nvSpPr>
        <p:spPr>
          <a:xfrm>
            <a:off x="6228184" y="4785996"/>
            <a:ext cx="2736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Fig. 5.1 – Learning UML 2.0</a:t>
            </a:r>
            <a:endParaRPr lang="en-GB" sz="1050" dirty="0"/>
          </a:p>
        </p:txBody>
      </p:sp>
      <p:sp>
        <p:nvSpPr>
          <p:cNvPr id="3" name="Rechthoek 2"/>
          <p:cNvSpPr/>
          <p:nvPr/>
        </p:nvSpPr>
        <p:spPr>
          <a:xfrm>
            <a:off x="179512" y="3346417"/>
            <a:ext cx="8784976" cy="1134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vak 5"/>
          <p:cNvSpPr txBox="1"/>
          <p:nvPr/>
        </p:nvSpPr>
        <p:spPr>
          <a:xfrm>
            <a:off x="7721904" y="87475"/>
            <a:ext cx="13145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1100" dirty="0" err="1"/>
              <a:t>Dependency</a:t>
            </a:r>
            <a:endParaRPr lang="nl-NL" sz="1100" dirty="0"/>
          </a:p>
          <a:p>
            <a:pPr marL="285750" indent="-285750">
              <a:buFontTx/>
              <a:buChar char="-"/>
            </a:pPr>
            <a:r>
              <a:rPr lang="nl-NL" sz="1100" dirty="0" err="1"/>
              <a:t>Association</a:t>
            </a:r>
            <a:endParaRPr lang="nl-NL" sz="1100" dirty="0"/>
          </a:p>
          <a:p>
            <a:pPr marL="285750" indent="-285750">
              <a:buFontTx/>
              <a:buChar char="-"/>
            </a:pPr>
            <a:r>
              <a:rPr lang="nl-NL" sz="1100" dirty="0" err="1"/>
              <a:t>Composition</a:t>
            </a:r>
            <a:endParaRPr lang="nl-NL" sz="1100" dirty="0"/>
          </a:p>
          <a:p>
            <a:pPr marL="285750" indent="-285750">
              <a:buFontTx/>
              <a:buChar char="-"/>
            </a:pPr>
            <a:r>
              <a:rPr lang="nl-NL" sz="1100" dirty="0" err="1"/>
              <a:t>Aggregation</a:t>
            </a:r>
            <a:endParaRPr lang="nl-NL" sz="1100" dirty="0"/>
          </a:p>
          <a:p>
            <a:pPr marL="285750" indent="-285750">
              <a:buFontTx/>
              <a:buChar char="-"/>
            </a:pPr>
            <a:r>
              <a:rPr lang="nl-NL" sz="1100" dirty="0" err="1"/>
              <a:t>Inheritance</a:t>
            </a:r>
            <a:endParaRPr lang="en-GB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346200"/>
            <a:ext cx="8813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/>
              <a:t>Example 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6222"/>
            <a:ext cx="69627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15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/>
              <a:t>Example Class Diagram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01" y="1225930"/>
            <a:ext cx="6315423" cy="3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643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/>
              <a:t>Example Class Diagram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85" y="1271294"/>
            <a:ext cx="6278700" cy="347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369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67" y="1346423"/>
            <a:ext cx="6600825" cy="3457575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 dirty="0"/>
              <a:t>Example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188644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 dirty="0"/>
              <a:t>Example Class Diagram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67" y="1365264"/>
            <a:ext cx="6449357" cy="34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948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Today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 diagram</a:t>
            </a:r>
          </a:p>
          <a:p>
            <a:r>
              <a:rPr lang="en-GB" dirty="0"/>
              <a:t>Object Oriented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54412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05" y="1026765"/>
            <a:ext cx="3914775" cy="3705225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 dirty="0"/>
              <a:t>Example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64146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524"/>
          <a:stretch/>
        </p:blipFill>
        <p:spPr>
          <a:xfrm>
            <a:off x="2553004" y="852678"/>
            <a:ext cx="4755299" cy="3663288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1645973" y="426646"/>
            <a:ext cx="5856375" cy="859770"/>
          </a:xfrm>
          <a:ln/>
        </p:spPr>
        <p:txBody>
          <a:bodyPr/>
          <a:lstStyle/>
          <a:p>
            <a:pPr>
              <a:tabLst>
                <a:tab pos="492542" algn="l"/>
                <a:tab pos="985083" algn="l"/>
                <a:tab pos="1477625" algn="l"/>
                <a:tab pos="1970166" algn="l"/>
                <a:tab pos="2462708" algn="l"/>
                <a:tab pos="2955249" algn="l"/>
                <a:tab pos="3447791" algn="l"/>
                <a:tab pos="3940332" algn="l"/>
                <a:tab pos="4432874" algn="l"/>
                <a:tab pos="4925416" algn="l"/>
                <a:tab pos="5417957" algn="l"/>
              </a:tabLst>
            </a:pPr>
            <a:r>
              <a:rPr lang="en-GB" altLang="nl-NL" b="0" dirty="0"/>
              <a:t>Example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22143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NL" dirty="0" err="1"/>
              <a:t>Examples</a:t>
            </a:r>
            <a:r>
              <a:rPr lang="nl-NL" dirty="0"/>
              <a:t> of </a:t>
            </a:r>
            <a:r>
              <a:rPr lang="nl-NL" dirty="0" err="1"/>
              <a:t>depencies</a:t>
            </a:r>
            <a:r>
              <a:rPr lang="nl-NL" dirty="0"/>
              <a:t>?</a:t>
            </a:r>
            <a:endParaRPr lang="en-GB" dirty="0"/>
          </a:p>
        </p:txBody>
      </p:sp>
      <p:sp>
        <p:nvSpPr>
          <p:cNvPr id="5" name="AutoShape 4" descr="data:image/jpeg;base64,/9j/4AAQSkZJRgABAQAAAQABAAD/2wCEAAkGBhQSEBQUEhQUFBUVFBUVFBUUFBUUFBQVFBQVFBcUFBUXHCYeFxklGRUUHy8gIycpLCwsFR4xNTAqNSYrLCkBCQoKDgwOGg8PGiwkHCQsLCwsKSwpLCwsLCksLCwsLCwsKSwsKSwsLCwsLCwpLCwpLCwsLCwsLCwsLCwsLCwsLP/AABEIAQAAwAMBIgACEQEDEQH/xAAcAAABBQEBAQAAAAAAAAAAAAACAQMFBgcEAAj/xABDEAABAwIDBgMFBgMHAgcAAAABAAIDBBESITEFBhNBUWEHInEUMoGRoSNCUrHB0WLh8BUkM0NygpKy8QgWU3Oio+L/xAAbAQADAQEBAQEAAAAAAAAAAAAAAQIDBAUHBv/EACwRAQACAgECBQEIAwAAAAAAAAABAgMRMQQhBRIiQVFxBhMUIzJhgaFC0eH/2gAMAwEAAhEDEQA/AJ5sSeZAn2Uy6I4VoTgk2Y12TmgqKr9w4Zb2ACtbIU+2FTMnEzHDGtteGL2XLM1S6/YskRs5pX05wclF7U3XinFnNF+tlnNfhrGT5fNFl4LR96/DJ0d3RC4WfVFM5hs4EWUfVtHfg2vWXgiClUQHCvYUdkoCW1eUBaiaEVl4BGympQlsksiCkpqBzEOBPJcKNsrUcz2phwXXI1czwtayxmujJCFGQhstISRKkslTD6rZEnmxpxkdk4GKtkARo2hG0IsCQIGpcKJqKyRueanBGYuqHvj4eMmaXRizvRaLZA6K6mY2qtprO4fLO1NkPgeWvBFuy4wvoje3cmOqjOQD+RssL25sGSmkLXj0PVZTEw7KWi3CNSgJAlUtSpF66S6QkSVBdEEJElC8GlKGpJmAuTD2LpLU25qqJRau3G5iAhdTmJpzVtEua1dGLJCE4WoSFaH13hShqJoR4EyDgRNCIIi1Iwli8AjalLUAOFewowhc5IBLFWt7N0I6qNwIGK2RVlXuDdTPdUdp2+XNv7DfTSuY4HI5Hqo5fR2+G5UdXEcgHjMFYwdwKgzGMMORtdYzGp07qZItG1Ysn6bZskhsxpPwWq7A8IQLGc/AK+7M3WghAwMA72zTis+6b5qxx3Y1sTwxnlsXjCO6uVB4UQt983K0dtMFw/2xEQeEH1FiQeAwyC41GPJt+11XlhzzltKvReHdMPuI3eHlKR7im9hbwRVfGEbZGugk4UjZGYS19r2yJBUrhTR5p+Wf1XhXTuGV2qA2h4QH/LffsVrxYhMaNQcZLPnXa24lTDe7CQOYVcnpi3UEL6nlpwRmAfqq9tjcmnnBxRgE825I7L+83y+cHMQFi0/b/hI9tzA7GPwnIqg7Q2RJC60jC09wnuR5Ynh9W4UTSiaEjrBasHnMStXsfRJwykennleD76J0QrwbZIGuGU4Iwjcck1xEDY7IHSIDcr2AqdkBziUDKcDkE+EQSM2GBLgTmFIWoCm+IUjm+yte4so5J8Fa8GwDLeRj3DNsbnXDjlyF81PVezWzUvCie6GMtaGvpi1uGMfdjcAQARlcaDQqSc24s4Ag6gi4I7g6qNfu3SAOdwImixL8LcAIFySQywPNADu3TU0cAZRljowTmx4kJcc3Oe4EkvOpvnmpPCswotpMrmuEEEsVAwuLIaaP2f2jCPNJU1Bwsji/haS48+if8KKeaUzVjS6npZJC2Cka4vis0WdJd9yM+bbXIdyyRoNHISFqFlUwmwc0utfCHNLrdbA3snCgGiEJanSEJQHM+JRe1dgxTtLZGBwPbP5qaKBzUj26GAnLRPCDqiLUd1qWwsFkaZfKEhkJRsjnEAQOkuhwKL3n2r7LSSzAYngYYmWLjJK84Y2BoILruIyBvqpCUwr3DUbu9LVGnYa1sUc7s3MjJsOg8xPmtqASFKtckA2RAorL2BIyWXixewEJWlABYhVPau+8ra40dLSGqe1jXyPE7Y2RYr+WUlpDHZaE53C5t8d4J/a20jeNS01g6eubE92RbfhQuawhjtAX8u1s5OTaFFsuka5rHtgIxmSON8l7kDiTPOZc4kZuzOeWSAscd8IxAA2FwDcA2zANhfPnYIXMUQHiuhhmgnqIY8fEuxvDdK0ZYXCRt8BOeQzU3qgI3bNAZ6aaAuLOLE+PGBfDjGG9ri+uirMdG7ZVJExr6msLWGKCmjhYGPc6/wDiFjSWtublznfMq7lqAstp8uSAzBlPJs2F9ZJS0rKqYgAPeXSyyPyEFPDC3DE3QWDibC7lfdjS1Bp2OqmMZKRd7IyXNZfRtzztrna6idu7le01sVV7TLFJC3DE0Mjexhzu8NeCMRvr2CskEZa1oc4vIABcQAXHqQ0AA+gRIV6mfXS12O7YaJrco3xt48ri3MnM4Gg53yPK3NT5CpW+e362GpEVBwqiR8Zd7PwzxIAAft3SBwFicg11rm1rrv3CqC6mJkmnmmxfb+0MdG6OSwvG2MjytHa99UaCyFAQnEDkg6nVA5IQkwJQ08loRRGl4SVjk5ZIGxcKH23unDVyxSTPn+xzYyOZ0bA7Pz2ZZ2OxIuDopxCWdEgx/dCnh/tCoq5KKuOB4bSRGCeVzA3J0r3yG2MkDU5XPZW/a0tXPPTupmTUpD28T2mWJsT4fvN9nDnOc7LIgAjqrm1/I/yWU7Yeza20mwVDfZaeNwa0SQubV1paSRw3ll44r30dzvqfKG0baFTOyWJsMAlY5x4rzKIzC0WsQ0g4yc8hbTupFpVO3o3tbsgQt4AdTFmBjYpBx2uaCbCJ/vR2Gbgcjr3kdztr1FXD7RNFDCyQB0DY5DK8xnnKfdvpkO9wEgsSFzVyDa8PG4BljE1r8LG3iEa3wXvou2yQAHkfuqHvDu1V1W0GSTxMqKOJwMFO2dsYx5fa1Ae3z8/KOw63v6DBbT5ckwo2+22ag19JR7Pmcyofd8wIa6GOnAP2kjC3N3TMZNA5hWjbW020sHEf5yA0WBZG6R2nkDyASTnhB7C6hGeHkftc9U2qq2TTkhzmPjaQzK0bfsyQ0WGmeQURtnadHsybBDBJWV+AuxyGSoliZ/6k0pxOjZY3swXsNAmF32XtDjRMkMckWNodglGGRt+Tm8iutVHczfGWtnmie2CRkTGOFRSmUwlzv8r7WxLgM7jve2SthuPRIPOC4NsCX2eUQW4pjcIi42AeRZpJ7a/BSF0iAou4OyKmjiEctKXSyPL6mpdUxPxnOzub3WFgG9zmro8dUTo+n8kIdf1SBottovXunCE09qYdQRgJpslsnfA9U8FREMd0gdbX5pwLxCRvJQmwcPp+SdBSBHMvqoveSepjpJjSN4k2AiFpIHmOVziyNhc25kKWXrICg7g0zYgJKyOqdXPaTPUVMLsDGgEmNkxuxkQHQi9/guel29SOfJFRVFPQUzpC6SYSxsknf7rhSRPNom3FjLaxt5RzVu3i3ajrIuFMZeFe7mRyGMPtycRq3nbqs838jphNT7LiZDR0r8EtVOWCJpjZYtjbIR532GZN8yOhTC9Ue41COC+OFhMbuLHLiLnue4A8R8t7yk5G7iVOkka6df3VfqN76SmEdPA19Q8QtdHBSM4zmwgANcSDha21rXOdx1F5Dd/eSGtY50JddjsEjJGOjkif+B7HaFIJNeQ+7pmPy9EYddIAcy6q0m5nCqpKujmdBPN/i8RvHhm5gOaSHsz/AAuHorYQkITDloGyCMcbh8TPFwg8R65WD89Oq6Cg93uPy9UaQNFltPkvNff9k5ZA+O/r1QCIHsv+6XHyOv5ryAax21+aQhOOCZOXcfUJh1ll8iha6xsdOR/QlOJS24sUyKEqbY62R+B69k6g3rJstw5gZcx09E6vJB5pSpojDny59u4ToKA8mpI9bZ31GoPwKdXkBRNg7h1VPxyytjD6iQySz+yXqDf7jS6UsY0Z2GE2/KMko20Mph2O91TXvdiq+Jgla5oIu6rlNuDmSQ1hBu45aW0p7OY+I6/zVHo9woNnxTyx1O0Axx4krIS10r3Dl5Y+I45nnzJ6phdKDi8JvHEYkt5+EXGO/wDCX5201ThbY3HxH9c1Qdw9gTzSe31E9W1jnONNSPnkdgYPKDUYvecbXw2sNeiGTxUkNR7FHRh1dxCws9ojNNYDEXCYZk4c8OEEJaDQmvulXPC1+FpcGh+EYw0lzMVswHEAkdyAnRILX0635eqQKU2RbTTp+yNrgdM/qlSPQWuvokQvZzGvMcj/ADXmvB/ZMiPbfVNY7a6df0KfQOCAEoHBITh7t+o/dLe6A6rIgkCUKgR7Lix/ruhifnY6j6jqnEMkd+xGYP8AXJAGlTcUlx0I1CcCQIm/d/0/l/JPJCEB66ht8N5W0NI+cjE4WbGw388jvdGXLUnsCpS+DU+Xqfu+vZfP3iDvX7fVucCTBFdkDbkCwPmlI0JcfoAs73iqqV80tO8Mt/X7Q9oZMG44XNIcxuFrmSXAuLmxDmn4Ed1dXszuNeY6+qx7wAkHFrQfeLYjfsHOBv8AEhbIrgp5UPxAqa2SenigFRHRuv7XPTN4k41+zAbd7cgMwPvdlMUG71DUUjYWU1oGPuxr4pIHtkH+Y1zrSB/8epVgezO7df8AqHfv3SskDhf4G+o7FBK5vdvYKNjWs80rh5QTcNA++/r6c1l20duTVDi6WR7zyF7NHbCMrLp3uqnPrpy7lIWj0b5QPoocleF1Ga17THs+leFeG4unw1trd5iJmfr7Qdo9pyRvDo3uY4fhJH65hajuVvr7VeKWwlaLgjJsgGpA5EdFk7mqQ3eqjFVwvuG4ZG3ccgGk2N+1rqcOWcdtxw18T8Px9VhtuPVEdp99t0KafHzGR+h7FcMe89K42bURE/67fUqQa4EXBBB0INx8wvdi1bcS+aXxXx/rrMfWNAY++uRGo6LxXpI79jyPT+SBkudiLH6EdQqZlcueRpbm0Zc2/q3v2XQUDkwcgcQcJ9WnqNLeoXQEzLFca2IzB6H+vzRwS4h30I6HomRwJUiVIzcjDqNRl6jojjkBFx/XYpU28YTiGn3v39f65II8vWSApmurWwxPlebNY0uPWw5DudPilJqT4ub2ey0nAjP21QC3LVkX33fHT5rC5PLGpXbe2p9p1kkohkkJvhYwE4I26ADU2HNQU9TcYbEEag6hc87tZvWYiGp/+H+L7Srd/BEPm937LZSsi8AjZlV34Nv/ALCtbut2MlTUkWeJuvMcnDp69CnAlKZMg8QdncOrMjb4Zhj9HjyvaehBAPxVbaATmSM8+Z+S1nxA2EJqV0jR54vPb8TQLOHrhz+CyG/ReH1WPyZJ+J7vpXgnV/iOlrE/qr6Z/jj+jj7X8tyO4sfkEy5t0ZcvFcz29Ba6+Sk9j7yT0rgYnnDzYc2O7FvL1Ci3BX3dLcJ7ZmSVOEBtntj95zjqCeWEHUei2x0ta3o5ed1/UdPgxT+I1MTxE+/7aW/dveSOsixN8rm2D2E3LT1B5tOdipOSO/qNDzBWYU9QKXbRbBkwzCNzeVn2Dm+gccvRakV6+DJNt1tzD5/4n0lenvW2P9F4i0RPMb9v4c7Jc8Lvet8HDqP25IiF6aMO1+B5g9QmY5DfC73tQeTh1HfqF0PKSATUgwnENNHenX1H5XToRKjKClXPEcLsPI3LP1b8Py9F0BIiry8lQZkeU2+6dOxPL0PJQPiBtUU+z5nmxOGzQfxO8rfqb/BWJ7QQQdFkfjbtfywUwJJc7iO9G+Vt/iVnfjRxCK8Oafh01VUnXBw2k9XZk/JZ9vNOHyAgZ558zn+y0ysg9m2NENDKS8+lrC6ziioBUOkvyALe7ich8V53R+vLfLP0dOXtSKrX4d7f9npqgHIudFY6EWDsweo/Va3ufvCaiPz++NTawePxD9RyPwWVeImzGUnsrGCznQs4ncsAbf1V58Nm4qUZkFrrtcNQf25W5r1denblnloTSlTVPJe4ORGo/UdinVINVMONjm6Ymub/AMgR+qxOTdCp4z4o4Xucw2JDS1rhoHAuyz1Ga3ArxWGbBGXXd6vh/ieToYtFIid/PzDFv/IlZa4hJH8LmH6XUXWbNmhyljfH/qaWj56LbtpVjKdj5pHhkbReUuNgBkMQ/i09Umzds09UwmCWKZmV8DmvAv8Aiby+IXPPQx7S9bH9p80T+ZSJj9tx/tg11LP3qqywM47w1os21g4AC3vWv21WtVO6tI83dTxX6huE5/6bJul3RpIzdsDL/wAV3/RxKzjpMtZ9Mw68n2h6TLX8zFMzHG4if7/4z7cDd+SWpbNI0hjLvBcCOI4e7hvqAcyf3WrFDNECANLe6RyI0t27JuOa9w7Jw1HI/wAQ7FduHDGKH5nxDr79bl89o1Edoj9huTMsYcLfEEag9QnShK3ee6gjCAIgqAZYsQtpzB6EaFLBLcZ5EZEd+3YogmphY4hyycOre3cfukToXgha6+iJIzVRKGjM8ifgOa+ed6tqis2m+VvmjBayPuG8/iVuNVW4i61iLPt3DfKPm4n5LHNobtxw7QhpwbljOLUu0bic4usByAbkubNfUTPtENccd4P+Ju1z9nA5nD4UbW4b3tcA6qp+HdM6baULBexddw5YW+bPtkEm9e0BJK852zsSbntqrJ4GUX95nncMo4jY9yRe3wCXR0imH6qzTu+geLVZj2gANGMDR88/qFoHhaP7sPVZHvdUGSsc48wD/wAru/Va/wCF4/uo9V3XjVIhzxyvDor5j3hpfQ9j2RxSYhfQ8wdQehRMTUrCDiaLnmPxDp69FkZ5IhjlDhcG4VI8R6Da0jb7Nma1mGz4m4WTE53c2V3LlYWI7ph2b8b5bOp4nxVj2SkjzUwAke7mA5t/LyNyQsQp6Srqax1TsekmpYx7nCc7C0NGeKRxwknUtGXZWTdCno9njFtSgrDUXJdNNBxYBnlgF7HLmQVo9F4qbLe0WqmM5Br2vjta3LDkq4CS3PNYaVv9ocPj3OcZBDmWFnOt5cWumWimiq8/fOiiaJPa6fhO5iVri05Xs0Z2z0tkT3y69i71UtZf2aeOXD7zWkhw7lhANu6kJO6amivobEaHp+47J0oSgGIpr3BycNR+RHUf9kRQVEN7EGzh7p/QjmD0QRz3BuLEZEdPjzHQoJIBECm433FxoUYVGMJUIRBIGYvK7DyPu+vNv6he2jU8OJzudrD/AFHIfUp6WLELfLsRoVC7aqQ50bHfcJlf08nu/Ak3+Cm06gQ4WyBsobyY259Ih+r3H5LKfahNLXTue0OdiIubEsacAACvFZUOZSSy83sOHPPDiNvm5YJtG4kIucsv3+q5vu/vqzG9NK28k7PVLi4yE6NH1JsFevDuKdrXxxWtZmIdXVDhEPiGuPyVQg2cTBGPvTSf/BgufqfotY8J6G0TZD/mVBf6sp2Ei3+5w+S67do0je+7Ot7ocG0KhgNwyUsHoyzf0Wv+GJ/uw9VjW26gyVszj9+eRw+Lzktq8OI7Uw7la37UiERyvDDklukbolWK3NJ5DiHun3x0/jH6j48k9dKuVo4Zt9w6fwk8vQ/yQTpuqvv5tqjpKUy1ccUpz4MUjGPdJJbINDgbDqeQXBvL4pQwu4FG322rcbNihu5oPMve3p0HzGqquxvC6p2hUSVW2S9uI/ZwteL2N/LlfhsbkA0Zn83EBmuy93ara1U90ELBdwLyxoighDtBlkBYaC5Nua2TcHwvZsyUyyvE0p8scjcTGxgghzS0nPFfXtbJXXY2w4KSIRU0bY2DkNSebnOObj3PRdcjQQb6EWsnsFKArnjeWnA7P8DjzA+6f4h9U9dIEJXLUw3s5uTxp0cPwO7H6HNdJTbykDsPldh5HNv6hdYXNPHcZajMeqcgluAfn2PRUHQ1GAm2lGCkYwqRvNtAB8hOlsHwb/NXKokwsJ6ArId99okAsbqQXO7NGpWd432Brau02yM4Md8Ibjfz8rQSB2zWWRQCee3Uk3+ZV3nYYNlS1L8pKgiOMdGn/wDIVS3OhxVHoxx+hVY663opn5WNrGtjc8e9HDw4x0dKcz6rTd3aYQU0TNOHA1pPR0l5ZD/xaFm1GLvYLXxHFbrgur9tKow7Jll5lkgb6yYYh9AU5je4EyyFkfEk9XE+lze63XcA/wB2a12Tm6976OHYrEdlxHihb3u/TWhicPea35g6tPb9VtmnhFUxtagM0D42yyQOcLCWIgSN55Eg+np0VR/s/bVKBw6in2gxo9ydhgmPSz2mxPclXeOQOaCP67FKVi0Z9LvRts3a3ZUYIGTzOHMv194XHb6rnqtxdobSaP7Tq2wsvf2ekaLf73k2PO3varSLpCmSubrboUuz7xwRBrnX+1d5pJBqWl/K3QWHNR+/viXBs1uC3FqCAWwg2wgjJ8juTctBme2qtO0onOieI7B+FxjJyAkwnASemKy+fnbp1se0RPtSmqaxuIOkMNpeIQPKDbLBcAWyyFk4JZdgS7c2tG6b2ptHCcmWZgx5axgNLiBceYn0TLt6tqbEna3aBNXTvyD8RdprgkIuHWzwu1+qsFV4wYfJDs6tc7DdjXR8MEDLINBOEdh2VN2/snbO2SJHU7oobgNic8xsBAtxCyQ4ic/esmbZ6Ovjq6dksRLo5Gh7DoR8OTgQfknoJjfC73h8A4fiH7KseHNCKamNM6sZUyxk8RjHhwgt5eG1vvBoI1OV+is1RFi0NnDNp1z79uykHSU08oIJ8QN8nDIt6H9ud+6JxSDtBTOLC/s76FGCvSR4hb+h3VB0tKIFctPKSLHUZFPgpGY2lN5QOv6LNN46ISEBvvTytjH/ALbTd3zV03irLNeRyGEeqrmzQJNoRttlBCXdg5/9FYzzs1J8Z6gMNNTNybHHiIHV2Q+gVR3Zfw2SSc7YR8VJeJ1eyasc9rsRJLbX0DPKB9Fw0dmxRjq7EfgujFHpZ25WTYcWOqAGjIwD/qcBdWLeutw7LiiBzfKL+jbn87KA3S8wleOZOfYBOb0TX4LPwMufV3/ZTqZyQf8AjKN2HTYpR6redjx2jaOjQsf3KoS+do7rbaWGwCvLPcV4C4YXFw0Pvdj+JPrz2rniOE4Dpq306LMz5KG68ShJQbxK554zk5vvDTuPwlPkoXIAGTYhcE/t2KCqrGxsL5HNY1oJc55DWgDUklVzf/eB9BRyVMQDn3awNcCW4nZB5t01scisH2NG7adX/fa1sbb4nyTyWOG/uxA5X7ZAa9lURslj393npqmrbJsuOf2ppGKeEFjX4STlG0Ynm9vMbZAZFaLuLtfaUrbV9MGNwBzZrhj3H8L4r6nXQW6ZqV2BLQU8QipJaZrG5eSaMkk/idiu5x7qYbMHaEG+YsQb/LVLYc9Uwg42+8NRpib+E/oljnDhcafl2PdOOK4JxwyXt90++B/1DuEgmkTSmg5OMcmoEvlcHctHfoV0F4AJ5BA+xFiuGqqMLCw66D0KU9oCv7UqMTmA6Elx9Bmo3YE2GCsqjq9zgw9mjCLfFDtmr/xXj7rcDfUods/YbMjj6jG74C/5rCe0Gxfa7b1BHfP15/Vd0z7Zfhbb5qMpzjmuebifqu2+J3q78l20jUMZX/dSDBRuNsyA0f7ioLaNbinf62HoMlZOII6Rg0sC8/AZKgwVGJxJ1uT80sdd2mTt2hq/hrSAvxdAtVDMlmvhm20ZK0MSqLd5XHA3JieLELad+h5FHjSFynQMQy3BB94ZH9x2RkpiqFvM3UajqOYRRyhwBGh0RoDKElec5CXIMM0Yc0tcA5pyIcAQR0IORCqtduHQGS8lJCQ8+8GllnHkcJAsVaS9NSgOBBzB5I7lpT9p7h7IgidJPTxRxjV7nyD4DzXJ7DNY07Zpra57dlQyMjyDRiIwtsAXyPLjhBN+avW+HhfUVVQ9zKrFiJc1lQXWA6RubcWAsLWHxWh7v7EipKdsULBGLDFY3Ln2GJznW8xvfP8ALRXvRK9uBuXUUNzPVGUOFjC27o2kaODn53GegAPdXBxXi5NPeo5N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data:image/jpeg;base64,/9j/4AAQSkZJRgABAQAAAQABAAD/2wCEAAkGBhQSEBQUEhQUFBUVFBUVFBUUFBUUFBQVFBQVFBcUFBUXHCYeFxklGRUUHy8gIycpLCwsFR4xNTAqNSYrLCkBCQoKDgwOGg8PGiwkHCQsLCwsKSwpLCwsLCksLCwsLCwsKSwsKSwsLCwsLCwpLCwpLCwsLCwsLCwsLCwsLCwsLP/AABEIAQAAwAMBIgACEQEDEQH/xAAcAAABBQEBAQAAAAAAAAAAAAACAQMFBgcEAAj/xABDEAABAwIDBgMFBgMHAgcAAAABAAIDBBESITEFBhNBUWEHInEUMoGRoSNCUrHB0WLh8BUkM0NygpKy8QgWU3Oio+L/xAAbAQADAQEBAQEAAAAAAAAAAAAAAQIDBAUHBv/EACwRAQACAgECBQEIAwAAAAAAAAABAgMRMQQhBRIiQVFxBhMUIzJhgaFC0eH/2gAMAwEAAhEDEQA/AJ5sSeZAn2Uy6I4VoTgk2Y12TmgqKr9w4Zb2ACtbIU+2FTMnEzHDGtteGL2XLM1S6/YskRs5pX05wclF7U3XinFnNF+tlnNfhrGT5fNFl4LR96/DJ0d3RC4WfVFM5hs4EWUfVtHfg2vWXgiClUQHCvYUdkoCW1eUBaiaEVl4BGympQlsksiCkpqBzEOBPJcKNsrUcz2phwXXI1czwtayxmujJCFGQhstISRKkslTD6rZEnmxpxkdk4GKtkARo2hG0IsCQIGpcKJqKyRueanBGYuqHvj4eMmaXRizvRaLZA6K6mY2qtprO4fLO1NkPgeWvBFuy4wvoje3cmOqjOQD+RssL25sGSmkLXj0PVZTEw7KWi3CNSgJAlUtSpF66S6QkSVBdEEJElC8GlKGpJmAuTD2LpLU25qqJRau3G5iAhdTmJpzVtEua1dGLJCE4WoSFaH13hShqJoR4EyDgRNCIIi1Iwli8AjalLUAOFewowhc5IBLFWt7N0I6qNwIGK2RVlXuDdTPdUdp2+XNv7DfTSuY4HI5Hqo5fR2+G5UdXEcgHjMFYwdwKgzGMMORtdYzGp07qZItG1Ysn6bZskhsxpPwWq7A8IQLGc/AK+7M3WghAwMA72zTis+6b5qxx3Y1sTwxnlsXjCO6uVB4UQt983K0dtMFw/2xEQeEH1FiQeAwyC41GPJt+11XlhzzltKvReHdMPuI3eHlKR7im9hbwRVfGEbZGugk4UjZGYS19r2yJBUrhTR5p+Wf1XhXTuGV2qA2h4QH/LffsVrxYhMaNQcZLPnXa24lTDe7CQOYVcnpi3UEL6nlpwRmAfqq9tjcmnnBxRgE825I7L+83y+cHMQFi0/b/hI9tzA7GPwnIqg7Q2RJC60jC09wnuR5Ynh9W4UTSiaEjrBasHnMStXsfRJwykennleD76J0QrwbZIGuGU4Iwjcck1xEDY7IHSIDcr2AqdkBziUDKcDkE+EQSM2GBLgTmFIWoCm+IUjm+yte4so5J8Fa8GwDLeRj3DNsbnXDjlyF81PVezWzUvCie6GMtaGvpi1uGMfdjcAQARlcaDQqSc24s4Ag6gi4I7g6qNfu3SAOdwImixL8LcAIFySQywPNADu3TU0cAZRljowTmx4kJcc3Oe4EkvOpvnmpPCswotpMrmuEEEsVAwuLIaaP2f2jCPNJU1Bwsji/haS48+if8KKeaUzVjS6npZJC2Cka4vis0WdJd9yM+bbXIdyyRoNHISFqFlUwmwc0utfCHNLrdbA3snCgGiEJanSEJQHM+JRe1dgxTtLZGBwPbP5qaKBzUj26GAnLRPCDqiLUd1qWwsFkaZfKEhkJRsjnEAQOkuhwKL3n2r7LSSzAYngYYmWLjJK84Y2BoILruIyBvqpCUwr3DUbu9LVGnYa1sUc7s3MjJsOg8xPmtqASFKtckA2RAorL2BIyWXixewEJWlABYhVPau+8ra40dLSGqe1jXyPE7Y2RYr+WUlpDHZaE53C5t8d4J/a20jeNS01g6eubE92RbfhQuawhjtAX8u1s5OTaFFsuka5rHtgIxmSON8l7kDiTPOZc4kZuzOeWSAscd8IxAA2FwDcA2zANhfPnYIXMUQHiuhhmgnqIY8fEuxvDdK0ZYXCRt8BOeQzU3qgI3bNAZ6aaAuLOLE+PGBfDjGG9ri+uirMdG7ZVJExr6msLWGKCmjhYGPc6/wDiFjSWtublznfMq7lqAstp8uSAzBlPJs2F9ZJS0rKqYgAPeXSyyPyEFPDC3DE3QWDibC7lfdjS1Bp2OqmMZKRd7IyXNZfRtzztrna6idu7le01sVV7TLFJC3DE0Mjexhzu8NeCMRvr2CskEZa1oc4vIABcQAXHqQ0AA+gRIV6mfXS12O7YaJrco3xt48ri3MnM4Gg53yPK3NT5CpW+e362GpEVBwqiR8Zd7PwzxIAAft3SBwFicg11rm1rrv3CqC6mJkmnmmxfb+0MdG6OSwvG2MjytHa99UaCyFAQnEDkg6nVA5IQkwJQ08loRRGl4SVjk5ZIGxcKH23unDVyxSTPn+xzYyOZ0bA7Pz2ZZ2OxIuDopxCWdEgx/dCnh/tCoq5KKuOB4bSRGCeVzA3J0r3yG2MkDU5XPZW/a0tXPPTupmTUpD28T2mWJsT4fvN9nDnOc7LIgAjqrm1/I/yWU7Yeza20mwVDfZaeNwa0SQubV1paSRw3ll44r30dzvqfKG0baFTOyWJsMAlY5x4rzKIzC0WsQ0g4yc8hbTupFpVO3o3tbsgQt4AdTFmBjYpBx2uaCbCJ/vR2Gbgcjr3kdztr1FXD7RNFDCyQB0DY5DK8xnnKfdvpkO9wEgsSFzVyDa8PG4BljE1r8LG3iEa3wXvou2yQAHkfuqHvDu1V1W0GSTxMqKOJwMFO2dsYx5fa1Ae3z8/KOw63v6DBbT5ckwo2+22ag19JR7Pmcyofd8wIa6GOnAP2kjC3N3TMZNA5hWjbW020sHEf5yA0WBZG6R2nkDyASTnhB7C6hGeHkftc9U2qq2TTkhzmPjaQzK0bfsyQ0WGmeQURtnadHsybBDBJWV+AuxyGSoliZ/6k0pxOjZY3swXsNAmF32XtDjRMkMckWNodglGGRt+Tm8iutVHczfGWtnmie2CRkTGOFRSmUwlzv8r7WxLgM7jve2SthuPRIPOC4NsCX2eUQW4pjcIi42AeRZpJ7a/BSF0iAou4OyKmjiEctKXSyPL6mpdUxPxnOzub3WFgG9zmro8dUTo+n8kIdf1SBottovXunCE09qYdQRgJpslsnfA9U8FREMd0gdbX5pwLxCRvJQmwcPp+SdBSBHMvqoveSepjpJjSN4k2AiFpIHmOVziyNhc25kKWXrICg7g0zYgJKyOqdXPaTPUVMLsDGgEmNkxuxkQHQi9/guel29SOfJFRVFPQUzpC6SYSxsknf7rhSRPNom3FjLaxt5RzVu3i3ajrIuFMZeFe7mRyGMPtycRq3nbqs838jphNT7LiZDR0r8EtVOWCJpjZYtjbIR532GZN8yOhTC9Ue41COC+OFhMbuLHLiLnue4A8R8t7yk5G7iVOkka6df3VfqN76SmEdPA19Q8QtdHBSM4zmwgANcSDha21rXOdx1F5Dd/eSGtY50JddjsEjJGOjkif+B7HaFIJNeQ+7pmPy9EYddIAcy6q0m5nCqpKujmdBPN/i8RvHhm5gOaSHsz/AAuHorYQkITDloGyCMcbh8TPFwg8R65WD89Oq6Cg93uPy9UaQNFltPkvNff9k5ZA+O/r1QCIHsv+6XHyOv5ryAax21+aQhOOCZOXcfUJh1ll8iha6xsdOR/QlOJS24sUyKEqbY62R+B69k6g3rJstw5gZcx09E6vJB5pSpojDny59u4ToKA8mpI9bZ31GoPwKdXkBRNg7h1VPxyytjD6iQySz+yXqDf7jS6UsY0Z2GE2/KMko20Mph2O91TXvdiq+Jgla5oIu6rlNuDmSQ1hBu45aW0p7OY+I6/zVHo9woNnxTyx1O0Axx4krIS10r3Dl5Y+I45nnzJ6phdKDi8JvHEYkt5+EXGO/wDCX5201ThbY3HxH9c1Qdw9gTzSe31E9W1jnONNSPnkdgYPKDUYvecbXw2sNeiGTxUkNR7FHRh1dxCws9ojNNYDEXCYZk4c8OEEJaDQmvulXPC1+FpcGh+EYw0lzMVswHEAkdyAnRILX0635eqQKU2RbTTp+yNrgdM/qlSPQWuvokQvZzGvMcj/ADXmvB/ZMiPbfVNY7a6df0KfQOCAEoHBITh7t+o/dLe6A6rIgkCUKgR7Lix/ruhifnY6j6jqnEMkd+xGYP8AXJAGlTcUlx0I1CcCQIm/d/0/l/JPJCEB66ht8N5W0NI+cjE4WbGw388jvdGXLUnsCpS+DU+Xqfu+vZfP3iDvX7fVucCTBFdkDbkCwPmlI0JcfoAs73iqqV80tO8Mt/X7Q9oZMG44XNIcxuFrmSXAuLmxDmn4Ed1dXszuNeY6+qx7wAkHFrQfeLYjfsHOBv8AEhbIrgp5UPxAqa2SenigFRHRuv7XPTN4k41+zAbd7cgMwPvdlMUG71DUUjYWU1oGPuxr4pIHtkH+Y1zrSB/8epVgezO7df8AqHfv3SskDhf4G+o7FBK5vdvYKNjWs80rh5QTcNA++/r6c1l20duTVDi6WR7zyF7NHbCMrLp3uqnPrpy7lIWj0b5QPoocleF1Ga17THs+leFeG4unw1trd5iJmfr7Qdo9pyRvDo3uY4fhJH65hajuVvr7VeKWwlaLgjJsgGpA5EdFk7mqQ3eqjFVwvuG4ZG3ccgGk2N+1rqcOWcdtxw18T8Px9VhtuPVEdp99t0KafHzGR+h7FcMe89K42bURE/67fUqQa4EXBBB0INx8wvdi1bcS+aXxXx/rrMfWNAY++uRGo6LxXpI79jyPT+SBkudiLH6EdQqZlcueRpbm0Zc2/q3v2XQUDkwcgcQcJ9WnqNLeoXQEzLFca2IzB6H+vzRwS4h30I6HomRwJUiVIzcjDqNRl6jojjkBFx/XYpU28YTiGn3v39f65II8vWSApmurWwxPlebNY0uPWw5DudPilJqT4ub2ey0nAjP21QC3LVkX33fHT5rC5PLGpXbe2p9p1kkohkkJvhYwE4I26ADU2HNQU9TcYbEEag6hc87tZvWYiGp/+H+L7Srd/BEPm937LZSsi8AjZlV34Nv/ALCtbut2MlTUkWeJuvMcnDp69CnAlKZMg8QdncOrMjb4Zhj9HjyvaehBAPxVbaATmSM8+Z+S1nxA2EJqV0jR54vPb8TQLOHrhz+CyG/ReH1WPyZJ+J7vpXgnV/iOlrE/qr6Z/jj+jj7X8tyO4sfkEy5t0ZcvFcz29Ba6+Sk9j7yT0rgYnnDzYc2O7FvL1Ci3BX3dLcJ7ZmSVOEBtntj95zjqCeWEHUei2x0ta3o5ed1/UdPgxT+I1MTxE+/7aW/dveSOsixN8rm2D2E3LT1B5tOdipOSO/qNDzBWYU9QKXbRbBkwzCNzeVn2Dm+gccvRakV6+DJNt1tzD5/4n0lenvW2P9F4i0RPMb9v4c7Jc8Lvet8HDqP25IiF6aMO1+B5g9QmY5DfC73tQeTh1HfqF0PKSATUgwnENNHenX1H5XToRKjKClXPEcLsPI3LP1b8Py9F0BIiry8lQZkeU2+6dOxPL0PJQPiBtUU+z5nmxOGzQfxO8rfqb/BWJ7QQQdFkfjbtfywUwJJc7iO9G+Vt/iVnfjRxCK8Oafh01VUnXBw2k9XZk/JZ9vNOHyAgZ558zn+y0ysg9m2NENDKS8+lrC6ziioBUOkvyALe7ich8V53R+vLfLP0dOXtSKrX4d7f9npqgHIudFY6EWDsweo/Va3ufvCaiPz++NTawePxD9RyPwWVeImzGUnsrGCznQs4ncsAbf1V58Nm4qUZkFrrtcNQf25W5r1denblnloTSlTVPJe4ORGo/UdinVINVMONjm6Ymub/AMgR+qxOTdCp4z4o4Xucw2JDS1rhoHAuyz1Ga3ArxWGbBGXXd6vh/ieToYtFIid/PzDFv/IlZa4hJH8LmH6XUXWbNmhyljfH/qaWj56LbtpVjKdj5pHhkbReUuNgBkMQ/i09Umzds09UwmCWKZmV8DmvAv8Aiby+IXPPQx7S9bH9p80T+ZSJj9tx/tg11LP3qqywM47w1os21g4AC3vWv21WtVO6tI83dTxX6huE5/6bJul3RpIzdsDL/wAV3/RxKzjpMtZ9Mw68n2h6TLX8zFMzHG4if7/4z7cDd+SWpbNI0hjLvBcCOI4e7hvqAcyf3WrFDNECANLe6RyI0t27JuOa9w7Jw1HI/wAQ7FduHDGKH5nxDr79bl89o1Edoj9huTMsYcLfEEag9QnShK3ee6gjCAIgqAZYsQtpzB6EaFLBLcZ5EZEd+3YogmphY4hyycOre3cfukToXgha6+iJIzVRKGjM8ifgOa+ed6tqis2m+VvmjBayPuG8/iVuNVW4i61iLPt3DfKPm4n5LHNobtxw7QhpwbljOLUu0bic4usByAbkubNfUTPtENccd4P+Ju1z9nA5nD4UbW4b3tcA6qp+HdM6baULBexddw5YW+bPtkEm9e0BJK852zsSbntqrJ4GUX95nncMo4jY9yRe3wCXR0imH6qzTu+geLVZj2gANGMDR88/qFoHhaP7sPVZHvdUGSsc48wD/wAru/Va/wCF4/uo9V3XjVIhzxyvDor5j3hpfQ9j2RxSYhfQ8wdQehRMTUrCDiaLnmPxDp69FkZ5IhjlDhcG4VI8R6Da0jb7Nma1mGz4m4WTE53c2V3LlYWI7ph2b8b5bOp4nxVj2SkjzUwAke7mA5t/LyNyQsQp6Srqax1TsekmpYx7nCc7C0NGeKRxwknUtGXZWTdCno9njFtSgrDUXJdNNBxYBnlgF7HLmQVo9F4qbLe0WqmM5Br2vjta3LDkq4CS3PNYaVv9ocPj3OcZBDmWFnOt5cWumWimiq8/fOiiaJPa6fhO5iVri05Xs0Z2z0tkT3y69i71UtZf2aeOXD7zWkhw7lhANu6kJO6amivobEaHp+47J0oSgGIpr3BycNR+RHUf9kRQVEN7EGzh7p/QjmD0QRz3BuLEZEdPjzHQoJIBECm433FxoUYVGMJUIRBIGYvK7DyPu+vNv6he2jU8OJzudrD/AFHIfUp6WLELfLsRoVC7aqQ50bHfcJlf08nu/Ak3+Cm06gQ4WyBsobyY259Ih+r3H5LKfahNLXTue0OdiIubEsacAACvFZUOZSSy83sOHPPDiNvm5YJtG4kIucsv3+q5vu/vqzG9NK28k7PVLi4yE6NH1JsFevDuKdrXxxWtZmIdXVDhEPiGuPyVQg2cTBGPvTSf/BgufqfotY8J6G0TZD/mVBf6sp2Ei3+5w+S67do0je+7Ot7ocG0KhgNwyUsHoyzf0Wv+GJ/uw9VjW26gyVszj9+eRw+Lzktq8OI7Uw7la37UiERyvDDklukbolWK3NJ5DiHun3x0/jH6j48k9dKuVo4Zt9w6fwk8vQ/yQTpuqvv5tqjpKUy1ccUpz4MUjGPdJJbINDgbDqeQXBvL4pQwu4FG322rcbNihu5oPMve3p0HzGqquxvC6p2hUSVW2S9uI/ZwteL2N/LlfhsbkA0Zn83EBmuy93ara1U90ELBdwLyxoighDtBlkBYaC5Nua2TcHwvZsyUyyvE0p8scjcTGxgghzS0nPFfXtbJXXY2w4KSIRU0bY2DkNSebnOObj3PRdcjQQb6EWsnsFKArnjeWnA7P8DjzA+6f4h9U9dIEJXLUw3s5uTxp0cPwO7H6HNdJTbykDsPldh5HNv6hdYXNPHcZajMeqcgluAfn2PRUHQ1GAm2lGCkYwqRvNtAB8hOlsHwb/NXKokwsJ6ArId99okAsbqQXO7NGpWd432Brau02yM4Md8Ibjfz8rQSB2zWWRQCee3Uk3+ZV3nYYNlS1L8pKgiOMdGn/wDIVS3OhxVHoxx+hVY663opn5WNrGtjc8e9HDw4x0dKcz6rTd3aYQU0TNOHA1pPR0l5ZD/xaFm1GLvYLXxHFbrgur9tKow7Jll5lkgb6yYYh9AU5je4EyyFkfEk9XE+lze63XcA/wB2a12Tm6976OHYrEdlxHihb3u/TWhicPea35g6tPb9VtmnhFUxtagM0D42yyQOcLCWIgSN55Eg+np0VR/s/bVKBw6in2gxo9ydhgmPSz2mxPclXeOQOaCP67FKVi0Z9LvRts3a3ZUYIGTzOHMv194XHb6rnqtxdobSaP7Tq2wsvf2ekaLf73k2PO3varSLpCmSubrboUuz7xwRBrnX+1d5pJBqWl/K3QWHNR+/viXBs1uC3FqCAWwg2wgjJ8juTctBme2qtO0onOieI7B+FxjJyAkwnASemKy+fnbp1se0RPtSmqaxuIOkMNpeIQPKDbLBcAWyyFk4JZdgS7c2tG6b2ptHCcmWZgx5axgNLiBceYn0TLt6tqbEna3aBNXTvyD8RdprgkIuHWzwu1+qsFV4wYfJDs6tc7DdjXR8MEDLINBOEdh2VN2/snbO2SJHU7oobgNic8xsBAtxCyQ4ic/esmbZ6Ovjq6dksRLo5Gh7DoR8OTgQfknoJjfC73h8A4fiH7KseHNCKamNM6sZUyxk8RjHhwgt5eG1vvBoI1OV+is1RFi0NnDNp1z79uykHSU08oIJ8QN8nDIt6H9ud+6JxSDtBTOLC/s76FGCvSR4hb+h3VB0tKIFctPKSLHUZFPgpGY2lN5QOv6LNN46ISEBvvTytjH/ALbTd3zV03irLNeRyGEeqrmzQJNoRttlBCXdg5/9FYzzs1J8Z6gMNNTNybHHiIHV2Q+gVR3Zfw2SSc7YR8VJeJ1eyasc9rsRJLbX0DPKB9Fw0dmxRjq7EfgujFHpZ25WTYcWOqAGjIwD/qcBdWLeutw7LiiBzfKL+jbn87KA3S8wleOZOfYBOb0TX4LPwMufV3/ZTqZyQf8AjKN2HTYpR6redjx2jaOjQsf3KoS+do7rbaWGwCvLPcV4C4YXFw0Pvdj+JPrz2rniOE4Dpq306LMz5KG68ShJQbxK554zk5vvDTuPwlPkoXIAGTYhcE/t2KCqrGxsL5HNY1oJc55DWgDUklVzf/eB9BRyVMQDn3awNcCW4nZB5t01scisH2NG7adX/fa1sbb4nyTyWOG/uxA5X7ZAa9lURslj393npqmrbJsuOf2ppGKeEFjX4STlG0Ynm9vMbZAZFaLuLtfaUrbV9MGNwBzZrhj3H8L4r6nXQW6ZqV2BLQU8QipJaZrG5eSaMkk/idiu5x7qYbMHaEG+YsQb/LVLYc9Uwg42+8NRpib+E/oljnDhcafl2PdOOK4JxwyXt90++B/1DuEgmkTSmg5OMcmoEvlcHctHfoV0F4AJ5BA+xFiuGqqMLCw66D0KU9oCv7UqMTmA6Elx9Bmo3YE2GCsqjq9zgw9mjCLfFDtmr/xXj7rcDfUods/YbMjj6jG74C/5rCe0Gxfa7b1BHfP15/Vd0z7Zfhbb5qMpzjmuebifqu2+J3q78l20jUMZX/dSDBRuNsyA0f7ioLaNbinf62HoMlZOII6Rg0sC8/AZKgwVGJxJ1uT80sdd2mTt2hq/hrSAvxdAtVDMlmvhm20ZK0MSqLd5XHA3JieLELad+h5FHjSFynQMQy3BB94ZH9x2RkpiqFvM3UajqOYRRyhwBGh0RoDKElec5CXIMM0Yc0tcA5pyIcAQR0IORCqtduHQGS8lJCQ8+8GllnHkcJAsVaS9NSgOBBzB5I7lpT9p7h7IgidJPTxRxjV7nyD4DzXJ7DNY07Zpra57dlQyMjyDRiIwtsAXyPLjhBN+avW+HhfUVVQ9zKrFiJc1lQXWA6RubcWAsLWHxWh7v7EipKdsULBGLDFY3Ln2GJznW8xvfP8ALRXvRK9uBuXUUNzPVGUOFjC27o2kaODn53GegAPdXBxXi5NPeo5N/9k=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05577"/>
            <a:ext cx="3186981" cy="148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 descr="http://toonclips.com/600/1155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"/>
          <a:stretch/>
        </p:blipFill>
        <p:spPr bwMode="auto">
          <a:xfrm>
            <a:off x="3442692" y="1599643"/>
            <a:ext cx="2857500" cy="2048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239842" y="2564637"/>
            <a:ext cx="113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Still</a:t>
            </a:r>
            <a:r>
              <a:rPr lang="nl-NL" dirty="0"/>
              <a:t> a </a:t>
            </a:r>
            <a:r>
              <a:rPr lang="nl-NL" dirty="0" err="1"/>
              <a:t>car</a:t>
            </a:r>
            <a:r>
              <a:rPr lang="nl-NL" dirty="0"/>
              <a:t>?</a:t>
            </a:r>
            <a:endParaRPr lang="en-GB" dirty="0"/>
          </a:p>
        </p:txBody>
      </p:sp>
      <p:sp>
        <p:nvSpPr>
          <p:cNvPr id="14" name="Tekstvak 13"/>
          <p:cNvSpPr txBox="1"/>
          <p:nvPr/>
        </p:nvSpPr>
        <p:spPr>
          <a:xfrm>
            <a:off x="3598466" y="3693948"/>
            <a:ext cx="254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Author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exist</a:t>
            </a:r>
            <a:r>
              <a:rPr lang="nl-NL" dirty="0"/>
              <a:t> without </a:t>
            </a:r>
            <a:br>
              <a:rPr lang="nl-NL" dirty="0"/>
            </a:br>
            <a:r>
              <a:rPr lang="nl-NL" dirty="0"/>
              <a:t>‘My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’.</a:t>
            </a:r>
            <a:endParaRPr lang="en-GB" dirty="0"/>
          </a:p>
        </p:txBody>
      </p:sp>
      <p:sp>
        <p:nvSpPr>
          <p:cNvPr id="15" name="Tekstvak 14"/>
          <p:cNvSpPr txBox="1"/>
          <p:nvPr/>
        </p:nvSpPr>
        <p:spPr>
          <a:xfrm>
            <a:off x="6228184" y="451596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Man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it</a:t>
            </a:r>
            <a:r>
              <a:rPr lang="nl-NL" dirty="0"/>
              <a:t>…</a:t>
            </a:r>
            <a:endParaRPr lang="en-GB" dirty="0"/>
          </a:p>
        </p:txBody>
      </p:sp>
      <p:pic>
        <p:nvPicPr>
          <p:cNvPr id="2065" name="Picture 17" descr="http://www.mnn.com/sites/default/files/laundry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73829"/>
            <a:ext cx="2828404" cy="1200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4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285750"/>
            <a:ext cx="3086100" cy="628650"/>
          </a:xfrm>
        </p:spPr>
        <p:txBody>
          <a:bodyPr/>
          <a:lstStyle/>
          <a:p>
            <a:pPr eaLnBrk="1" hangingPunct="1"/>
            <a:r>
              <a:rPr lang="nl-NL" dirty="0" err="1"/>
              <a:t>Text</a:t>
            </a:r>
            <a:r>
              <a:rPr lang="nl-NL" dirty="0"/>
              <a:t> analysis</a:t>
            </a:r>
            <a:endParaRPr 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0" y="1200151"/>
            <a:ext cx="6000750" cy="3393281"/>
          </a:xfrm>
        </p:spPr>
        <p:txBody>
          <a:bodyPr>
            <a:normAutofit lnSpcReduction="10000"/>
          </a:bodyPr>
          <a:lstStyle/>
          <a:p>
            <a:pPr marL="400050" indent="-400050">
              <a:buFont typeface="Times New Roman" pitchFamily="18" charset="0"/>
              <a:buChar char="•"/>
            </a:pPr>
            <a:r>
              <a:rPr lang="en-US" sz="1800" dirty="0"/>
              <a:t>A </a:t>
            </a:r>
            <a:r>
              <a:rPr lang="en-US" sz="1800" u="sng" dirty="0"/>
              <a:t>software house</a:t>
            </a:r>
            <a:r>
              <a:rPr lang="en-US" sz="1800" dirty="0"/>
              <a:t> (</a:t>
            </a:r>
            <a:r>
              <a:rPr lang="en-US" sz="1800" dirty="0" err="1"/>
              <a:t>Interstar</a:t>
            </a:r>
            <a:r>
              <a:rPr lang="en-US" sz="1800" dirty="0"/>
              <a:t>) </a:t>
            </a:r>
            <a:r>
              <a:rPr lang="en-US" sz="1800" i="1" dirty="0"/>
              <a:t>is divided </a:t>
            </a:r>
            <a:r>
              <a:rPr lang="en-US" sz="1800" dirty="0"/>
              <a:t>in </a:t>
            </a:r>
            <a:r>
              <a:rPr lang="en-US" sz="1800" u="sng" dirty="0"/>
              <a:t>departments</a:t>
            </a:r>
            <a:r>
              <a:rPr lang="en-US" sz="1800" dirty="0"/>
              <a:t>. </a:t>
            </a:r>
          </a:p>
          <a:p>
            <a:pPr marL="400050" indent="-400050">
              <a:buFont typeface="Times New Roman" pitchFamily="18" charset="0"/>
              <a:buChar char="•"/>
            </a:pPr>
            <a:endParaRPr lang="en-US" sz="1800" dirty="0"/>
          </a:p>
          <a:p>
            <a:pPr marL="400050" indent="-400050">
              <a:buFont typeface="Times New Roman" pitchFamily="18" charset="0"/>
              <a:buChar char="•"/>
            </a:pPr>
            <a:r>
              <a:rPr lang="en-GB" sz="1800" dirty="0"/>
              <a:t>Each department has a </a:t>
            </a:r>
            <a:r>
              <a:rPr lang="en-GB" sz="1800" u="sng" dirty="0"/>
              <a:t>name</a:t>
            </a:r>
            <a:r>
              <a:rPr lang="en-GB" sz="1800" dirty="0"/>
              <a:t> (software development, management, etc.) and </a:t>
            </a:r>
            <a:r>
              <a:rPr lang="en-GB" sz="1800" u="sng" dirty="0"/>
              <a:t>an annual budget</a:t>
            </a:r>
            <a:r>
              <a:rPr lang="en-GB" sz="1800" dirty="0"/>
              <a:t>.</a:t>
            </a:r>
          </a:p>
          <a:p>
            <a:pPr marL="400050" indent="-400050">
              <a:buFont typeface="Times New Roman" pitchFamily="18" charset="0"/>
              <a:buChar char="•"/>
            </a:pPr>
            <a:endParaRPr lang="en-GB" sz="1800" dirty="0"/>
          </a:p>
          <a:p>
            <a:pPr marL="400050" indent="-400050">
              <a:buFont typeface="Times New Roman" pitchFamily="18" charset="0"/>
              <a:buChar char="•"/>
            </a:pPr>
            <a:r>
              <a:rPr lang="en-GB" sz="1800" dirty="0"/>
              <a:t>Various </a:t>
            </a:r>
            <a:r>
              <a:rPr lang="en-GB" sz="1800" u="sng" dirty="0"/>
              <a:t>employees</a:t>
            </a:r>
            <a:r>
              <a:rPr lang="en-GB" sz="1800" dirty="0"/>
              <a:t> </a:t>
            </a:r>
            <a:r>
              <a:rPr lang="en-GB" sz="1800" i="1" dirty="0"/>
              <a:t>work</a:t>
            </a:r>
            <a:r>
              <a:rPr lang="en-GB" sz="1800" dirty="0"/>
              <a:t> in the departments. </a:t>
            </a:r>
          </a:p>
          <a:p>
            <a:pPr marL="400050" indent="-400050">
              <a:buFont typeface="Times New Roman" pitchFamily="18" charset="0"/>
              <a:buChar char="•"/>
            </a:pPr>
            <a:endParaRPr lang="en-GB" sz="1800" dirty="0"/>
          </a:p>
          <a:p>
            <a:pPr marL="400050" indent="-400050">
              <a:buFont typeface="Times New Roman" pitchFamily="18" charset="0"/>
              <a:buChar char="•"/>
            </a:pPr>
            <a:r>
              <a:rPr lang="en-GB" sz="1800" dirty="0"/>
              <a:t>Every employee has </a:t>
            </a:r>
            <a:r>
              <a:rPr lang="en-GB" sz="1800" u="sng" dirty="0"/>
              <a:t>a unique identifier</a:t>
            </a:r>
            <a:r>
              <a:rPr lang="en-GB" sz="1800" dirty="0"/>
              <a:t>, a </a:t>
            </a:r>
            <a:r>
              <a:rPr lang="en-GB" sz="1800" u="sng" dirty="0"/>
              <a:t>name</a:t>
            </a:r>
            <a:r>
              <a:rPr lang="en-GB" sz="1800" dirty="0"/>
              <a:t> and a </a:t>
            </a:r>
            <a:r>
              <a:rPr lang="en-GB" sz="1800" u="sng" dirty="0"/>
              <a:t>salary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25604" name="Tijdelijke aanduiding voor dianumm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9012DD-C951-4D1B-AF61-3A3DAEF3523B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8641C6-CE14-6386-3338-49E725F24487}"/>
              </a:ext>
            </a:extLst>
          </p:cNvPr>
          <p:cNvGrpSpPr/>
          <p:nvPr/>
        </p:nvGrpSpPr>
        <p:grpSpPr>
          <a:xfrm>
            <a:off x="2699792" y="1687710"/>
            <a:ext cx="4137816" cy="2245983"/>
            <a:chOff x="2123728" y="1419622"/>
            <a:chExt cx="4137816" cy="22459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51C974-439B-3B69-B9B0-1733BA223B93}"/>
                </a:ext>
              </a:extLst>
            </p:cNvPr>
            <p:cNvGrpSpPr/>
            <p:nvPr/>
          </p:nvGrpSpPr>
          <p:grpSpPr>
            <a:xfrm>
              <a:off x="5105952" y="2736550"/>
              <a:ext cx="1155592" cy="929055"/>
              <a:chOff x="3707904" y="2571750"/>
              <a:chExt cx="1155592" cy="9290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6D3B87-C026-4B2B-2D7F-09B140B48B62}"/>
                  </a:ext>
                </a:extLst>
              </p:cNvPr>
              <p:cNvSpPr txBox="1"/>
              <p:nvPr/>
            </p:nvSpPr>
            <p:spPr>
              <a:xfrm>
                <a:off x="3707904" y="2571750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Person</a:t>
                </a:r>
                <a:endParaRPr lang="en-NL" sz="11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4DEEE8-84C0-61FD-FFF6-3CECD3702A1B}"/>
                  </a:ext>
                </a:extLst>
              </p:cNvPr>
              <p:cNvSpPr txBox="1"/>
              <p:nvPr/>
            </p:nvSpPr>
            <p:spPr>
              <a:xfrm>
                <a:off x="3707904" y="2817990"/>
                <a:ext cx="1152128" cy="6001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ID</a:t>
                </a:r>
              </a:p>
              <a:p>
                <a:r>
                  <a:rPr lang="en-GB" sz="1100" dirty="0"/>
                  <a:t>name</a:t>
                </a:r>
              </a:p>
              <a:p>
                <a:r>
                  <a:rPr lang="en-GB" sz="1100" dirty="0"/>
                  <a:t>salary</a:t>
                </a:r>
                <a:endParaRPr lang="en-NL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5772BD-AEBF-4581-1193-D8283FF379A4}"/>
                  </a:ext>
                </a:extLst>
              </p:cNvPr>
              <p:cNvSpPr txBox="1"/>
              <p:nvPr/>
            </p:nvSpPr>
            <p:spPr>
              <a:xfrm>
                <a:off x="3711368" y="3377694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2D5485D-F3EE-B869-27BB-6642954EF4AD}"/>
                </a:ext>
              </a:extLst>
            </p:cNvPr>
            <p:cNvGrpSpPr/>
            <p:nvPr/>
          </p:nvGrpSpPr>
          <p:grpSpPr>
            <a:xfrm>
              <a:off x="2123728" y="2832465"/>
              <a:ext cx="1155592" cy="715230"/>
              <a:chOff x="4940516" y="1491630"/>
              <a:chExt cx="1155592" cy="71523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8CEE0D-8D65-29B1-997B-368601559147}"/>
                  </a:ext>
                </a:extLst>
              </p:cNvPr>
              <p:cNvSpPr txBox="1"/>
              <p:nvPr/>
            </p:nvSpPr>
            <p:spPr>
              <a:xfrm>
                <a:off x="4940516" y="1491630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Department</a:t>
                </a:r>
                <a:endParaRPr lang="en-NL" sz="11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CA5803-7322-1DC1-38E7-926C306221A9}"/>
                  </a:ext>
                </a:extLst>
              </p:cNvPr>
              <p:cNvSpPr txBox="1"/>
              <p:nvPr/>
            </p:nvSpPr>
            <p:spPr>
              <a:xfrm>
                <a:off x="4943358" y="1742364"/>
                <a:ext cx="1152128" cy="415498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year budget</a:t>
                </a:r>
              </a:p>
              <a:p>
                <a:r>
                  <a:rPr lang="en-GB" sz="1050" dirty="0"/>
                  <a:t>name</a:t>
                </a:r>
                <a:endParaRPr lang="en-NL" sz="11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9F0001-6F9B-8FDB-017E-FA4E303CB722}"/>
                  </a:ext>
                </a:extLst>
              </p:cNvPr>
              <p:cNvSpPr txBox="1"/>
              <p:nvPr/>
            </p:nvSpPr>
            <p:spPr>
              <a:xfrm>
                <a:off x="4943980" y="2083749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955B85-C57D-18F3-FF17-8E7CDA2D729D}"/>
                </a:ext>
              </a:extLst>
            </p:cNvPr>
            <p:cNvGrpSpPr/>
            <p:nvPr/>
          </p:nvGrpSpPr>
          <p:grpSpPr>
            <a:xfrm>
              <a:off x="2123728" y="1419622"/>
              <a:ext cx="1155592" cy="715230"/>
              <a:chOff x="1913246" y="1465304"/>
              <a:chExt cx="1155592" cy="7152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047AFA-E0E0-8DE2-E41E-8431C4F3081E}"/>
                  </a:ext>
                </a:extLst>
              </p:cNvPr>
              <p:cNvSpPr txBox="1"/>
              <p:nvPr/>
            </p:nvSpPr>
            <p:spPr>
              <a:xfrm>
                <a:off x="1913246" y="1465304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 err="1"/>
                  <a:t>Softwarehouse</a:t>
                </a:r>
                <a:endParaRPr lang="en-NL" sz="11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EB1D23-C2AE-561D-DFDA-302656F818D8}"/>
                  </a:ext>
                </a:extLst>
              </p:cNvPr>
              <p:cNvSpPr txBox="1"/>
              <p:nvPr/>
            </p:nvSpPr>
            <p:spPr>
              <a:xfrm>
                <a:off x="1916088" y="1716038"/>
                <a:ext cx="1152128" cy="461665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name</a:t>
                </a:r>
              </a:p>
              <a:p>
                <a:endParaRPr lang="en-NL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F47FAC-D49F-109D-F01C-9C04101A2841}"/>
                  </a:ext>
                </a:extLst>
              </p:cNvPr>
              <p:cNvSpPr txBox="1"/>
              <p:nvPr/>
            </p:nvSpPr>
            <p:spPr>
              <a:xfrm>
                <a:off x="1916710" y="2057423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8DE6C7-B583-F544-D130-7A69D2B9B348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 flipV="1">
              <a:off x="3278698" y="3282872"/>
              <a:ext cx="1827254" cy="8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CE07979-AF68-C98C-3F67-D27C2F1036CB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flipH="1">
              <a:off x="2699792" y="2134852"/>
              <a:ext cx="3464" cy="6976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D71974-57ED-7962-7C7F-5DD4854EF7A6}"/>
                </a:ext>
              </a:extLst>
            </p:cNvPr>
            <p:cNvSpPr txBox="1"/>
            <p:nvPr/>
          </p:nvSpPr>
          <p:spPr>
            <a:xfrm>
              <a:off x="2699791" y="2212367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is divided in</a:t>
              </a:r>
              <a:endParaRPr lang="en-NL" sz="1100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0D4778-160E-DBAE-DEF5-1F5B5C0EF478}"/>
                </a:ext>
              </a:extLst>
            </p:cNvPr>
            <p:cNvSpPr txBox="1"/>
            <p:nvPr/>
          </p:nvSpPr>
          <p:spPr>
            <a:xfrm>
              <a:off x="2699792" y="2610438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1..*</a:t>
              </a:r>
              <a:endParaRPr lang="en-NL" sz="1100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E1A63-93E9-C04F-CF68-C5534CAE101F}"/>
                </a:ext>
              </a:extLst>
            </p:cNvPr>
            <p:cNvSpPr txBox="1"/>
            <p:nvPr/>
          </p:nvSpPr>
          <p:spPr>
            <a:xfrm>
              <a:off x="3227740" y="3052251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is employed by</a:t>
              </a:r>
              <a:endParaRPr lang="en-NL" sz="1100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D0040D-E480-B914-AB61-43726F9492DC}"/>
                </a:ext>
              </a:extLst>
            </p:cNvPr>
            <p:cNvSpPr txBox="1"/>
            <p:nvPr/>
          </p:nvSpPr>
          <p:spPr>
            <a:xfrm>
              <a:off x="4425003" y="3047438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employee</a:t>
              </a:r>
              <a:endParaRPr lang="en-NL" sz="1100" i="1" dirty="0"/>
            </a:p>
          </p:txBody>
        </p:sp>
      </p:grp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42900"/>
            <a:ext cx="5829300" cy="628650"/>
          </a:xfrm>
        </p:spPr>
        <p:txBody>
          <a:bodyPr/>
          <a:lstStyle/>
          <a:p>
            <a:pPr eaLnBrk="1" hangingPunct="1"/>
            <a:r>
              <a:rPr lang="nl-NL" dirty="0"/>
              <a:t>Class diagram – 1st </a:t>
            </a:r>
            <a:r>
              <a:rPr lang="nl-NL" dirty="0" err="1"/>
              <a:t>try</a:t>
            </a:r>
            <a:endParaRPr lang="nl-NL" dirty="0"/>
          </a:p>
        </p:txBody>
      </p:sp>
      <p:sp>
        <p:nvSpPr>
          <p:cNvPr id="131076" name="Line 4"/>
          <p:cNvSpPr>
            <a:spLocks noChangeShapeType="1"/>
          </p:cNvSpPr>
          <p:nvPr/>
        </p:nvSpPr>
        <p:spPr bwMode="auto">
          <a:xfrm>
            <a:off x="2286000" y="1657350"/>
            <a:ext cx="1828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1077" name="Line 5"/>
          <p:cNvSpPr>
            <a:spLocks noChangeShapeType="1"/>
          </p:cNvSpPr>
          <p:nvPr/>
        </p:nvSpPr>
        <p:spPr bwMode="auto">
          <a:xfrm flipV="1">
            <a:off x="2286000" y="1714500"/>
            <a:ext cx="1828800" cy="9715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F3A5EF-6A82-45E7-8B69-BAF5B5BEB25C}" type="slidenum">
              <a:rPr lang="nl-NL" smtClean="0"/>
              <a:pPr/>
              <a:t>24</a:t>
            </a:fld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 animBg="1"/>
      <p:bldP spid="1310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71450"/>
            <a:ext cx="58293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l-NL" dirty="0"/>
              <a:t>More </a:t>
            </a:r>
            <a:r>
              <a:rPr lang="nl-NL" dirty="0" err="1"/>
              <a:t>associations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classes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028700"/>
            <a:ext cx="6858000" cy="1600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1800" dirty="0">
                <a:latin typeface="Arial" pitchFamily="34" charset="0"/>
              </a:rPr>
              <a:t>In principle, a </a:t>
            </a:r>
            <a:r>
              <a:rPr lang="en-GB" sz="1800" u="sng" dirty="0">
                <a:latin typeface="Arial" pitchFamily="34" charset="0"/>
              </a:rPr>
              <a:t>department</a:t>
            </a:r>
            <a:r>
              <a:rPr lang="en-GB" sz="1800" dirty="0">
                <a:latin typeface="Arial" pitchFamily="34" charset="0"/>
              </a:rPr>
              <a:t> has a </a:t>
            </a:r>
            <a:r>
              <a:rPr lang="en-GB" sz="1800" u="sng" dirty="0">
                <a:latin typeface="Arial" pitchFamily="34" charset="0"/>
              </a:rPr>
              <a:t>department manager</a:t>
            </a:r>
            <a:r>
              <a:rPr lang="en-GB" sz="1800" dirty="0">
                <a:latin typeface="Arial" pitchFamily="34" charset="0"/>
              </a:rPr>
              <a:t>. Sometimes a department is temporarily without a manager. A manager is </a:t>
            </a:r>
            <a:r>
              <a:rPr lang="en-GB" sz="1800" i="1" dirty="0">
                <a:latin typeface="Arial" pitchFamily="34" charset="0"/>
              </a:rPr>
              <a:t>the head </a:t>
            </a:r>
            <a:r>
              <a:rPr lang="en-GB" sz="1800" dirty="0">
                <a:latin typeface="Arial" pitchFamily="34" charset="0"/>
              </a:rPr>
              <a:t>of one department</a:t>
            </a:r>
            <a:endParaRPr lang="nl-NL" sz="1800" dirty="0">
              <a:latin typeface="Arial" pitchFamily="34" charset="0"/>
            </a:endParaRPr>
          </a:p>
        </p:txBody>
      </p:sp>
      <p:sp>
        <p:nvSpPr>
          <p:cNvPr id="27653" name="Tijdelijke aanduiding voor dianumm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C09088-717A-4095-B4B5-C957DE6341D4}" type="slidenum">
              <a:rPr lang="nl-NL" smtClean="0"/>
              <a:pPr/>
              <a:t>25</a:t>
            </a:fld>
            <a:endParaRPr lang="nl-NL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52E06C-D76D-3B04-115C-E8A9892105E8}"/>
              </a:ext>
            </a:extLst>
          </p:cNvPr>
          <p:cNvGrpSpPr/>
          <p:nvPr/>
        </p:nvGrpSpPr>
        <p:grpSpPr>
          <a:xfrm>
            <a:off x="2555776" y="2499742"/>
            <a:ext cx="4263491" cy="1829121"/>
            <a:chOff x="2123728" y="2649201"/>
            <a:chExt cx="4263491" cy="18291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92C94F-B724-229C-7D42-84DF906E86BC}"/>
                </a:ext>
              </a:extLst>
            </p:cNvPr>
            <p:cNvGrpSpPr/>
            <p:nvPr/>
          </p:nvGrpSpPr>
          <p:grpSpPr>
            <a:xfrm>
              <a:off x="5105952" y="3549267"/>
              <a:ext cx="1155592" cy="929055"/>
              <a:chOff x="3707904" y="2571750"/>
              <a:chExt cx="1155592" cy="9290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CF32C3-1C12-31E0-E2BE-42A2D6FB5EED}"/>
                  </a:ext>
                </a:extLst>
              </p:cNvPr>
              <p:cNvSpPr txBox="1"/>
              <p:nvPr/>
            </p:nvSpPr>
            <p:spPr>
              <a:xfrm>
                <a:off x="3707904" y="2571750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Person</a:t>
                </a:r>
                <a:endParaRPr lang="en-NL" sz="11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1FE3A-7D2D-4BCA-7487-2A62C3981C47}"/>
                  </a:ext>
                </a:extLst>
              </p:cNvPr>
              <p:cNvSpPr txBox="1"/>
              <p:nvPr/>
            </p:nvSpPr>
            <p:spPr>
              <a:xfrm>
                <a:off x="3707904" y="2817990"/>
                <a:ext cx="1152128" cy="6001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ID</a:t>
                </a:r>
              </a:p>
              <a:p>
                <a:r>
                  <a:rPr lang="en-GB" sz="1100" dirty="0"/>
                  <a:t>name</a:t>
                </a:r>
              </a:p>
              <a:p>
                <a:r>
                  <a:rPr lang="en-GB" sz="1100" dirty="0"/>
                  <a:t>salary</a:t>
                </a:r>
                <a:endParaRPr lang="en-NL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585A3F-F3BD-87A4-03A8-95C3022D94C3}"/>
                  </a:ext>
                </a:extLst>
              </p:cNvPr>
              <p:cNvSpPr txBox="1"/>
              <p:nvPr/>
            </p:nvSpPr>
            <p:spPr>
              <a:xfrm>
                <a:off x="3711368" y="3377694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C92F1E-B7D3-A15D-5BD0-56705FE71B74}"/>
                </a:ext>
              </a:extLst>
            </p:cNvPr>
            <p:cNvGrpSpPr/>
            <p:nvPr/>
          </p:nvGrpSpPr>
          <p:grpSpPr>
            <a:xfrm>
              <a:off x="2123728" y="3645182"/>
              <a:ext cx="1155592" cy="715230"/>
              <a:chOff x="4940516" y="1491630"/>
              <a:chExt cx="1155592" cy="71523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E64202-8DEC-D404-137B-68885EBF2C37}"/>
                  </a:ext>
                </a:extLst>
              </p:cNvPr>
              <p:cNvSpPr txBox="1"/>
              <p:nvPr/>
            </p:nvSpPr>
            <p:spPr>
              <a:xfrm>
                <a:off x="4940516" y="1491630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Department</a:t>
                </a:r>
                <a:endParaRPr lang="en-NL" sz="11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8750EB-A860-82AA-EF0B-636EA7B2946B}"/>
                  </a:ext>
                </a:extLst>
              </p:cNvPr>
              <p:cNvSpPr txBox="1"/>
              <p:nvPr/>
            </p:nvSpPr>
            <p:spPr>
              <a:xfrm>
                <a:off x="4943358" y="1742364"/>
                <a:ext cx="1152128" cy="415498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year budget</a:t>
                </a:r>
              </a:p>
              <a:p>
                <a:r>
                  <a:rPr lang="en-GB" sz="1050" dirty="0"/>
                  <a:t>name</a:t>
                </a:r>
                <a:endParaRPr lang="en-NL" sz="11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FE8FD2-2DF3-48FE-4FB2-3CADFF918641}"/>
                  </a:ext>
                </a:extLst>
              </p:cNvPr>
              <p:cNvSpPr txBox="1"/>
              <p:nvPr/>
            </p:nvSpPr>
            <p:spPr>
              <a:xfrm>
                <a:off x="4943980" y="2083749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7FA968-B7ED-8DEF-F7FD-2A3BFB642869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 flipV="1">
              <a:off x="3278698" y="4095589"/>
              <a:ext cx="1827254" cy="80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B0A7C-A5E8-B4E4-88C0-9C546A65C8FE}"/>
                </a:ext>
              </a:extLst>
            </p:cNvPr>
            <p:cNvSpPr txBox="1"/>
            <p:nvPr/>
          </p:nvSpPr>
          <p:spPr>
            <a:xfrm>
              <a:off x="2699793" y="3422973"/>
              <a:ext cx="527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0..1</a:t>
              </a:r>
              <a:endParaRPr lang="en-NL" sz="1100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1E4D5-9529-8942-A8D4-7185D51DBF48}"/>
                </a:ext>
              </a:extLst>
            </p:cNvPr>
            <p:cNvSpPr txBox="1"/>
            <p:nvPr/>
          </p:nvSpPr>
          <p:spPr>
            <a:xfrm>
              <a:off x="3227740" y="3864968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is employed by</a:t>
              </a:r>
              <a:endParaRPr lang="en-NL" sz="1100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6A2230-5D56-79E9-380F-AA5FC74E3F54}"/>
                </a:ext>
              </a:extLst>
            </p:cNvPr>
            <p:cNvSpPr txBox="1"/>
            <p:nvPr/>
          </p:nvSpPr>
          <p:spPr>
            <a:xfrm>
              <a:off x="4425003" y="3860155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employee</a:t>
              </a:r>
              <a:endParaRPr lang="en-NL" sz="1100" i="1" dirty="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579BB9A9-F965-E520-6F2E-B1D1F96BE8DD}"/>
                </a:ext>
              </a:extLst>
            </p:cNvPr>
            <p:cNvCxnSpPr>
              <a:stCxn id="15" idx="0"/>
              <a:endCxn id="18" idx="0"/>
            </p:cNvCxnSpPr>
            <p:nvPr/>
          </p:nvCxnSpPr>
          <p:spPr>
            <a:xfrm rot="5400000" flipH="1" flipV="1">
              <a:off x="4142947" y="2106113"/>
              <a:ext cx="95915" cy="2982224"/>
            </a:xfrm>
            <a:prstGeom prst="bentConnector3">
              <a:avLst>
                <a:gd name="adj1" fmla="val 72988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4F88D2-AF70-B0CA-691C-F6F1DFE355F0}"/>
                </a:ext>
              </a:extLst>
            </p:cNvPr>
            <p:cNvSpPr txBox="1"/>
            <p:nvPr/>
          </p:nvSpPr>
          <p:spPr>
            <a:xfrm>
              <a:off x="3706160" y="2649201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is head of</a:t>
              </a:r>
              <a:endParaRPr lang="en-NL" sz="11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C1BAC3-461D-A275-50F9-1326BA949436}"/>
                </a:ext>
              </a:extLst>
            </p:cNvPr>
            <p:cNvSpPr txBox="1"/>
            <p:nvPr/>
          </p:nvSpPr>
          <p:spPr>
            <a:xfrm>
              <a:off x="4976812" y="3212495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manager</a:t>
              </a:r>
              <a:endParaRPr lang="en-NL" sz="11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3142E-43F4-3084-7B02-99CBBA584975}"/>
                </a:ext>
              </a:extLst>
            </p:cNvPr>
            <p:cNvSpPr txBox="1"/>
            <p:nvPr/>
          </p:nvSpPr>
          <p:spPr>
            <a:xfrm>
              <a:off x="5682015" y="3296819"/>
              <a:ext cx="527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0..1</a:t>
              </a:r>
              <a:endParaRPr lang="en-NL" sz="1100" i="1" dirty="0"/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14300"/>
            <a:ext cx="5829300" cy="628650"/>
          </a:xfrm>
        </p:spPr>
        <p:txBody>
          <a:bodyPr/>
          <a:lstStyle/>
          <a:p>
            <a:pPr eaLnBrk="1" hangingPunct="1"/>
            <a:r>
              <a:rPr lang="nl-NL" dirty="0" err="1"/>
              <a:t>Unary</a:t>
            </a:r>
            <a:r>
              <a:rPr lang="nl-NL" dirty="0"/>
              <a:t> </a:t>
            </a:r>
            <a:r>
              <a:rPr lang="nl-NL" dirty="0" err="1"/>
              <a:t>association</a:t>
            </a:r>
            <a:endParaRPr lang="nl-NL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9916" y="1085850"/>
            <a:ext cx="6771084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1500" dirty="0">
                <a:latin typeface="Arial" pitchFamily="34" charset="0"/>
              </a:rPr>
              <a:t>Within a department there is a hierarchical structure. Each employee manages 0 or more employees.</a:t>
            </a:r>
            <a:endParaRPr lang="nl-NL" sz="1500" dirty="0">
              <a:latin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266A6-499D-115A-C3D3-5BEA00B2DAEF}"/>
              </a:ext>
            </a:extLst>
          </p:cNvPr>
          <p:cNvSpPr txBox="1"/>
          <p:nvPr/>
        </p:nvSpPr>
        <p:spPr>
          <a:xfrm>
            <a:off x="6642011" y="3710696"/>
            <a:ext cx="1410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project leader</a:t>
            </a:r>
            <a:endParaRPr lang="en-NL" sz="1100" i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4BE0F6-ED37-AB03-7F14-501EB018D548}"/>
              </a:ext>
            </a:extLst>
          </p:cNvPr>
          <p:cNvGrpSpPr/>
          <p:nvPr/>
        </p:nvGrpSpPr>
        <p:grpSpPr>
          <a:xfrm>
            <a:off x="2555776" y="1851670"/>
            <a:ext cx="4614183" cy="2164538"/>
            <a:chOff x="2555776" y="1851670"/>
            <a:chExt cx="4614183" cy="21645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3B844D-DD13-3E29-E64B-492F7B5EEDE2}"/>
                </a:ext>
              </a:extLst>
            </p:cNvPr>
            <p:cNvGrpSpPr/>
            <p:nvPr/>
          </p:nvGrpSpPr>
          <p:grpSpPr>
            <a:xfrm>
              <a:off x="5538000" y="2751736"/>
              <a:ext cx="1155592" cy="929055"/>
              <a:chOff x="5538000" y="3399808"/>
              <a:chExt cx="1155592" cy="92905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28F3DE-E217-EA9A-9659-1D6539C5B565}"/>
                  </a:ext>
                </a:extLst>
              </p:cNvPr>
              <p:cNvSpPr txBox="1"/>
              <p:nvPr/>
            </p:nvSpPr>
            <p:spPr>
              <a:xfrm>
                <a:off x="5538000" y="3399808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Person</a:t>
                </a:r>
                <a:endParaRPr lang="en-NL" sz="11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008B6-84C1-24AC-8843-D06986ED92D5}"/>
                  </a:ext>
                </a:extLst>
              </p:cNvPr>
              <p:cNvSpPr txBox="1"/>
              <p:nvPr/>
            </p:nvSpPr>
            <p:spPr>
              <a:xfrm>
                <a:off x="5538000" y="3646048"/>
                <a:ext cx="1152128" cy="60016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ID</a:t>
                </a:r>
              </a:p>
              <a:p>
                <a:r>
                  <a:rPr lang="en-GB" sz="1100" dirty="0"/>
                  <a:t>name</a:t>
                </a:r>
              </a:p>
              <a:p>
                <a:r>
                  <a:rPr lang="en-GB" sz="1100" dirty="0"/>
                  <a:t>salary</a:t>
                </a:r>
                <a:endParaRPr lang="en-NL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E66B6-79C6-0C53-F3A3-449B308A89E2}"/>
                  </a:ext>
                </a:extLst>
              </p:cNvPr>
              <p:cNvSpPr txBox="1"/>
              <p:nvPr/>
            </p:nvSpPr>
            <p:spPr>
              <a:xfrm>
                <a:off x="5541464" y="4205752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6CA5943-E466-6BC8-EADB-9D000C214C69}"/>
                </a:ext>
              </a:extLst>
            </p:cNvPr>
            <p:cNvGrpSpPr/>
            <p:nvPr/>
          </p:nvGrpSpPr>
          <p:grpSpPr>
            <a:xfrm>
              <a:off x="2555776" y="2847651"/>
              <a:ext cx="1155592" cy="715230"/>
              <a:chOff x="2555776" y="3495723"/>
              <a:chExt cx="1155592" cy="71523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2E0E6C-DE36-EC84-65E2-68BC6509C471}"/>
                  </a:ext>
                </a:extLst>
              </p:cNvPr>
              <p:cNvSpPr txBox="1"/>
              <p:nvPr/>
            </p:nvSpPr>
            <p:spPr>
              <a:xfrm>
                <a:off x="2555776" y="3495723"/>
                <a:ext cx="1152128" cy="2616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Department</a:t>
                </a:r>
                <a:endParaRPr lang="en-NL" sz="11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64709B-4B19-B7F7-0CC3-459B57D05722}"/>
                  </a:ext>
                </a:extLst>
              </p:cNvPr>
              <p:cNvSpPr txBox="1"/>
              <p:nvPr/>
            </p:nvSpPr>
            <p:spPr>
              <a:xfrm>
                <a:off x="2558618" y="3746457"/>
                <a:ext cx="1152128" cy="415498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year budget</a:t>
                </a:r>
              </a:p>
              <a:p>
                <a:r>
                  <a:rPr lang="en-GB" sz="1050" dirty="0"/>
                  <a:t>name</a:t>
                </a:r>
                <a:endParaRPr lang="en-NL" sz="11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12523F-EA33-3A4F-08AC-68615210357A}"/>
                  </a:ext>
                </a:extLst>
              </p:cNvPr>
              <p:cNvSpPr txBox="1"/>
              <p:nvPr/>
            </p:nvSpPr>
            <p:spPr>
              <a:xfrm>
                <a:off x="2559240" y="4087842"/>
                <a:ext cx="1152128" cy="123111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" dirty="0"/>
                  <a:t>  </a:t>
                </a:r>
                <a:endParaRPr lang="en-NL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744CA8-661F-92AF-D51F-5C4DDA5C7910}"/>
                </a:ext>
              </a:extLst>
            </p:cNvPr>
            <p:cNvGrpSpPr/>
            <p:nvPr/>
          </p:nvGrpSpPr>
          <p:grpSpPr>
            <a:xfrm>
              <a:off x="3131841" y="1851670"/>
              <a:ext cx="3687426" cy="1477377"/>
              <a:chOff x="3131841" y="2499742"/>
              <a:chExt cx="3687426" cy="147737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F5E184A-0E0B-E41D-34F0-B9150D00FD8D}"/>
                  </a:ext>
                </a:extLst>
              </p:cNvPr>
              <p:cNvCxnSpPr>
                <a:stCxn id="14" idx="3"/>
                <a:endCxn id="17" idx="1"/>
              </p:cNvCxnSpPr>
              <p:nvPr/>
            </p:nvCxnSpPr>
            <p:spPr>
              <a:xfrm flipV="1">
                <a:off x="3710746" y="3874122"/>
                <a:ext cx="1827254" cy="807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B15613-5937-026E-1365-B2FF5CAD2857}"/>
                  </a:ext>
                </a:extLst>
              </p:cNvPr>
              <p:cNvSpPr txBox="1"/>
              <p:nvPr/>
            </p:nvSpPr>
            <p:spPr>
              <a:xfrm>
                <a:off x="3131841" y="3273514"/>
                <a:ext cx="5279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0..1</a:t>
                </a:r>
                <a:endParaRPr lang="en-NL" sz="1100" i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C31FEA-EEFD-F866-5A13-1F1F38DC8709}"/>
                  </a:ext>
                </a:extLst>
              </p:cNvPr>
              <p:cNvSpPr txBox="1"/>
              <p:nvPr/>
            </p:nvSpPr>
            <p:spPr>
              <a:xfrm>
                <a:off x="3659788" y="3715509"/>
                <a:ext cx="1410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is employed by</a:t>
                </a:r>
                <a:endParaRPr lang="en-NL" sz="1100" i="1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FC2622-75AB-19A7-9541-6CA2CAEA5F1F}"/>
                  </a:ext>
                </a:extLst>
              </p:cNvPr>
              <p:cNvSpPr txBox="1"/>
              <p:nvPr/>
            </p:nvSpPr>
            <p:spPr>
              <a:xfrm>
                <a:off x="4857051" y="3710696"/>
                <a:ext cx="1410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employee</a:t>
                </a:r>
                <a:endParaRPr lang="en-NL" sz="1100" i="1" dirty="0"/>
              </a:p>
            </p:txBody>
          </p: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7F4E22B5-E370-AEC6-178E-A85EA912A4B2}"/>
                  </a:ext>
                </a:extLst>
              </p:cNvPr>
              <p:cNvCxnSpPr>
                <a:stCxn id="13" idx="0"/>
                <a:endCxn id="16" idx="0"/>
              </p:cNvCxnSpPr>
              <p:nvPr/>
            </p:nvCxnSpPr>
            <p:spPr>
              <a:xfrm rot="5400000" flipH="1" flipV="1">
                <a:off x="4574995" y="1884646"/>
                <a:ext cx="95915" cy="2982224"/>
              </a:xfrm>
              <a:prstGeom prst="bentConnector3">
                <a:avLst>
                  <a:gd name="adj1" fmla="val 338336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8B10F-3B10-2906-A95D-10503CD8101B}"/>
                  </a:ext>
                </a:extLst>
              </p:cNvPr>
              <p:cNvSpPr txBox="1"/>
              <p:nvPr/>
            </p:nvSpPr>
            <p:spPr>
              <a:xfrm>
                <a:off x="4138208" y="2499742"/>
                <a:ext cx="1410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is head of</a:t>
                </a:r>
                <a:endParaRPr lang="en-NL" sz="1100" i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A42D5-37E2-ECEE-6F6A-77D4C7780A07}"/>
                  </a:ext>
                </a:extLst>
              </p:cNvPr>
              <p:cNvSpPr txBox="1"/>
              <p:nvPr/>
            </p:nvSpPr>
            <p:spPr>
              <a:xfrm>
                <a:off x="5408860" y="3063036"/>
                <a:ext cx="14104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manager</a:t>
                </a:r>
                <a:endParaRPr lang="en-NL" sz="1100" i="1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ED5587-594A-ECAF-A401-DFFC17D77CBF}"/>
                  </a:ext>
                </a:extLst>
              </p:cNvPr>
              <p:cNvSpPr txBox="1"/>
              <p:nvPr/>
            </p:nvSpPr>
            <p:spPr>
              <a:xfrm>
                <a:off x="6114063" y="3147360"/>
                <a:ext cx="5279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/>
                  <a:t>0..1</a:t>
                </a:r>
                <a:endParaRPr lang="en-NL" sz="1100" i="1" dirty="0"/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8352C54-1D98-4E4B-C1BF-2A7382531F23}"/>
                </a:ext>
              </a:extLst>
            </p:cNvPr>
            <p:cNvCxnSpPr>
              <a:stCxn id="17" idx="3"/>
              <a:endCxn id="18" idx="2"/>
            </p:cNvCxnSpPr>
            <p:nvPr/>
          </p:nvCxnSpPr>
          <p:spPr>
            <a:xfrm flipH="1">
              <a:off x="6117528" y="3298058"/>
              <a:ext cx="572600" cy="382733"/>
            </a:xfrm>
            <a:prstGeom prst="bentConnector4">
              <a:avLst>
                <a:gd name="adj1" fmla="val -125127"/>
                <a:gd name="adj2" fmla="val 25358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E9097F-9688-C275-6FED-9E24A40A24A1}"/>
                </a:ext>
              </a:extLst>
            </p:cNvPr>
            <p:cNvSpPr txBox="1"/>
            <p:nvPr/>
          </p:nvSpPr>
          <p:spPr>
            <a:xfrm>
              <a:off x="6642011" y="3347336"/>
              <a:ext cx="527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0..1</a:t>
              </a:r>
              <a:endParaRPr lang="en-NL" sz="11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87D299-8E1E-4D60-58EE-377B51D63A56}"/>
                </a:ext>
              </a:extLst>
            </p:cNvPr>
            <p:cNvSpPr txBox="1"/>
            <p:nvPr/>
          </p:nvSpPr>
          <p:spPr>
            <a:xfrm>
              <a:off x="5148064" y="3754598"/>
              <a:ext cx="14104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project developer</a:t>
              </a:r>
              <a:endParaRPr lang="en-NL" sz="11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F9A93-F6A7-DD59-50AD-9C5CD3727F2F}"/>
                </a:ext>
              </a:extLst>
            </p:cNvPr>
            <p:cNvSpPr txBox="1"/>
            <p:nvPr/>
          </p:nvSpPr>
          <p:spPr>
            <a:xfrm>
              <a:off x="6084168" y="3716536"/>
              <a:ext cx="527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/>
                <a:t>0.*1</a:t>
              </a:r>
              <a:endParaRPr lang="en-NL" sz="1100" i="1" dirty="0"/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152728" cy="6858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</a:rPr>
              <a:t>Candidate classes in a domain model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9700" y="1200150"/>
            <a:ext cx="6906716" cy="3690938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GB" sz="1900" dirty="0"/>
              <a:t>Make a list of candidate classes.</a:t>
            </a:r>
          </a:p>
          <a:p>
            <a:pPr lvl="1"/>
            <a:r>
              <a:rPr lang="en-GB" sz="1500" dirty="0"/>
              <a:t>Underline the nouns that represent something from the domain. (better too much than missing some)</a:t>
            </a:r>
          </a:p>
          <a:p>
            <a:pPr lvl="1"/>
            <a:r>
              <a:rPr lang="en-GB" sz="1500" dirty="0"/>
              <a:t>In interviews</a:t>
            </a:r>
          </a:p>
          <a:p>
            <a:pPr lvl="1"/>
            <a:r>
              <a:rPr lang="en-GB" sz="1500" dirty="0"/>
              <a:t>In background information</a:t>
            </a:r>
          </a:p>
          <a:p>
            <a:pPr lvl="1"/>
            <a:r>
              <a:rPr lang="en-GB" sz="1500" dirty="0"/>
              <a:t>In job descriptions</a:t>
            </a:r>
          </a:p>
          <a:p>
            <a:pPr lvl="1"/>
            <a:r>
              <a:rPr lang="en-GB" sz="1500" dirty="0"/>
              <a:t>In scenarios</a:t>
            </a:r>
          </a:p>
          <a:p>
            <a:pPr lvl="1"/>
            <a:r>
              <a:rPr lang="en-GB" sz="1500" dirty="0"/>
              <a:t>In use cases</a:t>
            </a:r>
          </a:p>
          <a:p>
            <a:pPr lvl="1"/>
            <a:r>
              <a:rPr lang="en-GB" sz="1500" dirty="0"/>
              <a:t>……</a:t>
            </a:r>
          </a:p>
          <a:p>
            <a:pPr lvl="1"/>
            <a:r>
              <a:rPr lang="en-GB" sz="1500" dirty="0"/>
              <a:t>any other information that you gather about the domain and/problem</a:t>
            </a:r>
          </a:p>
          <a:p>
            <a:pPr marL="457200" lvl="1" indent="0">
              <a:buNone/>
            </a:pPr>
            <a:endParaRPr lang="nl-NL" sz="1500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76374" y="951310"/>
            <a:ext cx="7056065" cy="4030265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GB" sz="2200" dirty="0"/>
              <a:t>Remove the irrelevant candidates based on the following criteria:</a:t>
            </a:r>
          </a:p>
          <a:p>
            <a:pPr lvl="1"/>
            <a:r>
              <a:rPr lang="en-GB" sz="1800" dirty="0"/>
              <a:t>out of the scope</a:t>
            </a:r>
          </a:p>
          <a:p>
            <a:pPr lvl="1"/>
            <a:r>
              <a:rPr lang="en-GB" sz="1800" dirty="0"/>
              <a:t>Refers to the system as a whole</a:t>
            </a:r>
          </a:p>
          <a:p>
            <a:pPr lvl="1"/>
            <a:r>
              <a:rPr lang="en-GB" sz="1800" dirty="0"/>
              <a:t>Duplicate of another class</a:t>
            </a:r>
          </a:p>
          <a:p>
            <a:pPr lvl="1"/>
            <a:r>
              <a:rPr lang="en-GB" sz="1800" dirty="0"/>
              <a:t>Too vague</a:t>
            </a:r>
          </a:p>
          <a:p>
            <a:pPr lvl="1"/>
            <a:r>
              <a:rPr lang="en-GB" sz="1800" dirty="0"/>
              <a:t>Too specific (becomes object)</a:t>
            </a:r>
          </a:p>
          <a:p>
            <a:pPr lvl="1"/>
            <a:r>
              <a:rPr lang="en-GB" sz="1800" dirty="0"/>
              <a:t>Is input/output for the system</a:t>
            </a:r>
          </a:p>
          <a:p>
            <a:pPr lvl="1"/>
            <a:r>
              <a:rPr lang="en-GB" sz="1800" dirty="0"/>
              <a:t>Is an attribute of a class</a:t>
            </a:r>
          </a:p>
          <a:p>
            <a:pPr lvl="1"/>
            <a:r>
              <a:rPr lang="en-GB" sz="1800" dirty="0"/>
              <a:t>Is an operation of a class</a:t>
            </a:r>
          </a:p>
          <a:p>
            <a:pPr lvl="1"/>
            <a:r>
              <a:rPr lang="en-GB" sz="1800" dirty="0"/>
              <a:t>Is a relationship between classes that is not a class in itself.</a:t>
            </a:r>
            <a:endParaRPr lang="nl-NL" sz="1800" dirty="0"/>
          </a:p>
          <a:p>
            <a:pPr marL="457200" lvl="1" indent="0">
              <a:buNone/>
            </a:pPr>
            <a:endParaRPr lang="nl-NL" sz="1800" dirty="0"/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2571750" y="228600"/>
            <a:ext cx="3944466" cy="506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2400" b="1" dirty="0">
                <a:latin typeface="Fontys Frutiger" pitchFamily="2" charset="0"/>
              </a:rPr>
              <a:t>Make </a:t>
            </a:r>
            <a:r>
              <a:rPr lang="nl-NL" sz="2400" b="1" dirty="0" err="1">
                <a:latin typeface="Fontys Frutiger" pitchFamily="2" charset="0"/>
              </a:rPr>
              <a:t>choices</a:t>
            </a:r>
            <a:endParaRPr lang="nl-NL" sz="2400" b="1" dirty="0">
              <a:latin typeface="Fontys Frutiger" pitchFamily="2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2286000" y="400050"/>
            <a:ext cx="4590256" cy="514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2400" b="1" dirty="0">
                <a:latin typeface="Fontys Frutiger" pitchFamily="2" charset="0"/>
              </a:rPr>
              <a:t>How do </a:t>
            </a:r>
            <a:r>
              <a:rPr lang="nl-NL" sz="2400" b="1" dirty="0" err="1">
                <a:latin typeface="Fontys Frutiger" pitchFamily="2" charset="0"/>
              </a:rPr>
              <a:t>you</a:t>
            </a:r>
            <a:r>
              <a:rPr lang="nl-NL" sz="2400" b="1" dirty="0">
                <a:latin typeface="Fontys Frutiger" pitchFamily="2" charset="0"/>
              </a:rPr>
              <a:t> </a:t>
            </a:r>
            <a:r>
              <a:rPr lang="nl-NL" sz="2400" b="1" dirty="0" err="1">
                <a:latin typeface="Fontys Frutiger" pitchFamily="2" charset="0"/>
              </a:rPr>
              <a:t>find</a:t>
            </a:r>
            <a:r>
              <a:rPr lang="nl-NL" sz="2400" b="1" dirty="0">
                <a:latin typeface="Fontys Frutiger" pitchFamily="2" charset="0"/>
              </a:rPr>
              <a:t> classes?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B3C05-8503-48E4-A681-148E6A296753}"/>
              </a:ext>
            </a:extLst>
          </p:cNvPr>
          <p:cNvSpPr txBox="1"/>
          <p:nvPr/>
        </p:nvSpPr>
        <p:spPr>
          <a:xfrm>
            <a:off x="611560" y="914980"/>
            <a:ext cx="799288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b="1" dirty="0"/>
              <a:t>Report of interview with librarian</a:t>
            </a:r>
          </a:p>
          <a:p>
            <a:r>
              <a:rPr lang="en-NL" dirty="0"/>
              <a:t> </a:t>
            </a:r>
          </a:p>
          <a:p>
            <a:r>
              <a:rPr lang="en-NL" sz="1600" dirty="0"/>
              <a:t>The </a:t>
            </a:r>
            <a:r>
              <a:rPr lang="en-NL" sz="1600" dirty="0">
                <a:solidFill>
                  <a:srgbClr val="FF0000"/>
                </a:solidFill>
              </a:rPr>
              <a:t>library</a:t>
            </a:r>
            <a:r>
              <a:rPr lang="en-NL" sz="1600" dirty="0"/>
              <a:t> is </a:t>
            </a:r>
            <a:r>
              <a:rPr lang="en-NL" sz="1600" dirty="0">
                <a:solidFill>
                  <a:srgbClr val="FF0000"/>
                </a:solidFill>
              </a:rPr>
              <a:t>an organization </a:t>
            </a:r>
            <a:r>
              <a:rPr lang="en-NL" sz="1600" dirty="0"/>
              <a:t>that lends </a:t>
            </a:r>
            <a:r>
              <a:rPr lang="en-NL" sz="1600" dirty="0">
                <a:solidFill>
                  <a:srgbClr val="FF0000"/>
                </a:solidFill>
              </a:rPr>
              <a:t>copies</a:t>
            </a:r>
            <a:r>
              <a:rPr lang="en-NL" sz="1600" dirty="0"/>
              <a:t> to </a:t>
            </a:r>
            <a:r>
              <a:rPr lang="en-NL" sz="1600" dirty="0">
                <a:solidFill>
                  <a:srgbClr val="FF0000"/>
                </a:solidFill>
              </a:rPr>
              <a:t>members</a:t>
            </a:r>
            <a:r>
              <a:rPr lang="en-NL" sz="1600" dirty="0"/>
              <a:t>.</a:t>
            </a:r>
          </a:p>
          <a:p>
            <a:r>
              <a:rPr lang="en-NL" sz="1600" dirty="0"/>
              <a:t>Anyone can </a:t>
            </a:r>
            <a:r>
              <a:rPr lang="en-GB" sz="1600" dirty="0"/>
              <a:t>become a </a:t>
            </a:r>
            <a:r>
              <a:rPr lang="en-GB" sz="1600" dirty="0">
                <a:solidFill>
                  <a:srgbClr val="FF0000"/>
                </a:solidFill>
              </a:rPr>
              <a:t>member</a:t>
            </a:r>
            <a:r>
              <a:rPr lang="en-GB" sz="1600" dirty="0"/>
              <a:t> of </a:t>
            </a:r>
            <a:r>
              <a:rPr lang="en-NL" sz="1600" dirty="0"/>
              <a:t>the </a:t>
            </a:r>
            <a:r>
              <a:rPr lang="en-NL" sz="1600" dirty="0">
                <a:solidFill>
                  <a:srgbClr val="FF0000"/>
                </a:solidFill>
              </a:rPr>
              <a:t>library</a:t>
            </a:r>
            <a:r>
              <a:rPr lang="en-NL" sz="1600" dirty="0"/>
              <a:t>. </a:t>
            </a:r>
            <a:r>
              <a:rPr lang="en-GB" sz="1600" dirty="0"/>
              <a:t>A</a:t>
            </a:r>
            <a:r>
              <a:rPr lang="en-NL" sz="1600" dirty="0" err="1"/>
              <a:t>ll</a:t>
            </a:r>
            <a:r>
              <a:rPr lang="en-NL" sz="1600" dirty="0"/>
              <a:t> </a:t>
            </a:r>
            <a:r>
              <a:rPr lang="en-NL" sz="1600" dirty="0">
                <a:solidFill>
                  <a:srgbClr val="FF0000"/>
                </a:solidFill>
              </a:rPr>
              <a:t>members</a:t>
            </a:r>
            <a:r>
              <a:rPr lang="en-NL" sz="1600" dirty="0"/>
              <a:t> </a:t>
            </a:r>
            <a:r>
              <a:rPr lang="en-GB" sz="1600" dirty="0"/>
              <a:t>are registered on </a:t>
            </a:r>
            <a:r>
              <a:rPr lang="en-NL" sz="1600" dirty="0"/>
              <a:t>the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n</a:t>
            </a:r>
            <a:r>
              <a:rPr lang="en-NL" sz="1600" dirty="0" err="1">
                <a:solidFill>
                  <a:srgbClr val="FF0000"/>
                </a:solidFill>
              </a:rPr>
              <a:t>ame</a:t>
            </a:r>
            <a:r>
              <a:rPr lang="en-GB" sz="1600" dirty="0">
                <a:solidFill>
                  <a:srgbClr val="FF0000"/>
                </a:solidFill>
              </a:rPr>
              <a:t>-</a:t>
            </a:r>
            <a:r>
              <a:rPr lang="en-NL" sz="1600" dirty="0">
                <a:solidFill>
                  <a:srgbClr val="FF0000"/>
                </a:solidFill>
              </a:rPr>
              <a:t>and</a:t>
            </a:r>
            <a:r>
              <a:rPr lang="en-GB" sz="1600" dirty="0">
                <a:solidFill>
                  <a:srgbClr val="FF0000"/>
                </a:solidFill>
              </a:rPr>
              <a:t>-</a:t>
            </a:r>
            <a:r>
              <a:rPr lang="en-NL" sz="1600" dirty="0">
                <a:solidFill>
                  <a:srgbClr val="FF0000"/>
                </a:solidFill>
              </a:rPr>
              <a:t>address details</a:t>
            </a:r>
            <a:r>
              <a:rPr lang="en-NL" sz="1600" dirty="0"/>
              <a:t> and </a:t>
            </a:r>
            <a:r>
              <a:rPr lang="en-NL" sz="1600" dirty="0">
                <a:solidFill>
                  <a:srgbClr val="FF0000"/>
                </a:solidFill>
              </a:rPr>
              <a:t>date of birth</a:t>
            </a:r>
            <a:r>
              <a:rPr lang="en-NL" sz="1600" dirty="0"/>
              <a:t>.</a:t>
            </a:r>
          </a:p>
          <a:p>
            <a:r>
              <a:rPr lang="en-NL" sz="1600" dirty="0"/>
              <a:t>Example: f</a:t>
            </a:r>
            <a:r>
              <a:rPr lang="en-GB" sz="1600" dirty="0"/>
              <a:t>or</a:t>
            </a:r>
            <a:r>
              <a:rPr lang="en-NL" sz="1600" dirty="0"/>
              <a:t> the member: Jan Pietersen, the name</a:t>
            </a:r>
            <a:r>
              <a:rPr lang="en-GB" sz="1600" dirty="0"/>
              <a:t>-</a:t>
            </a:r>
            <a:r>
              <a:rPr lang="en-NL" sz="1600" dirty="0"/>
              <a:t>and</a:t>
            </a:r>
            <a:r>
              <a:rPr lang="en-GB" sz="1600" dirty="0"/>
              <a:t>-</a:t>
            </a:r>
            <a:r>
              <a:rPr lang="en-NL" sz="1600" dirty="0"/>
              <a:t>address details and</a:t>
            </a:r>
          </a:p>
          <a:p>
            <a:r>
              <a:rPr lang="en-NL" sz="1600" dirty="0"/>
              <a:t>date of birth </a:t>
            </a:r>
            <a:r>
              <a:rPr lang="en-GB" sz="1600" dirty="0"/>
              <a:t>are </a:t>
            </a:r>
            <a:r>
              <a:rPr lang="en-NL" sz="1600" dirty="0"/>
              <a:t>registered.</a:t>
            </a:r>
          </a:p>
          <a:p>
            <a:r>
              <a:rPr lang="en-NL" sz="1600" dirty="0"/>
              <a:t>A</a:t>
            </a:r>
            <a:r>
              <a:rPr lang="en-GB" sz="1600" dirty="0"/>
              <a:t>n </a:t>
            </a:r>
            <a:r>
              <a:rPr lang="en-NL" sz="1600" dirty="0">
                <a:solidFill>
                  <a:srgbClr val="FF0000"/>
                </a:solidFill>
              </a:rPr>
              <a:t>employee</a:t>
            </a:r>
            <a:r>
              <a:rPr lang="en-NL" sz="1600" dirty="0"/>
              <a:t> </a:t>
            </a:r>
            <a:r>
              <a:rPr lang="en-GB" sz="1600" dirty="0"/>
              <a:t>of the </a:t>
            </a:r>
            <a:r>
              <a:rPr lang="en-GB" sz="1600" dirty="0">
                <a:solidFill>
                  <a:srgbClr val="FF0000"/>
                </a:solidFill>
              </a:rPr>
              <a:t>library</a:t>
            </a:r>
            <a:r>
              <a:rPr lang="en-GB" sz="1600" dirty="0"/>
              <a:t> </a:t>
            </a:r>
            <a:r>
              <a:rPr lang="en-NL" sz="1600" dirty="0"/>
              <a:t>carries out </a:t>
            </a:r>
            <a:r>
              <a:rPr lang="en-GB" sz="1600" dirty="0"/>
              <a:t>all</a:t>
            </a:r>
            <a:r>
              <a:rPr lang="en-NL" sz="1600" dirty="0"/>
              <a:t> </a:t>
            </a:r>
            <a:r>
              <a:rPr lang="en-NL" sz="1600" dirty="0">
                <a:solidFill>
                  <a:srgbClr val="FF0000"/>
                </a:solidFill>
              </a:rPr>
              <a:t>registration</a:t>
            </a:r>
            <a:r>
              <a:rPr lang="en-NL" sz="1600" dirty="0"/>
              <a:t>.</a:t>
            </a:r>
          </a:p>
          <a:p>
            <a:r>
              <a:rPr lang="en-NL" sz="1600" dirty="0">
                <a:solidFill>
                  <a:srgbClr val="FF0000"/>
                </a:solidFill>
              </a:rPr>
              <a:t>Students</a:t>
            </a:r>
            <a:r>
              <a:rPr lang="en-NL" sz="1600" dirty="0"/>
              <a:t> are an important </a:t>
            </a:r>
            <a:r>
              <a:rPr lang="en-NL" sz="1600" dirty="0">
                <a:solidFill>
                  <a:srgbClr val="FF0000"/>
                </a:solidFill>
              </a:rPr>
              <a:t>group</a:t>
            </a:r>
            <a:r>
              <a:rPr lang="en-GB" sz="1600" dirty="0">
                <a:solidFill>
                  <a:srgbClr val="FF0000"/>
                </a:solidFill>
              </a:rPr>
              <a:t>-</a:t>
            </a:r>
            <a:r>
              <a:rPr lang="en-NL" sz="1600" dirty="0">
                <a:solidFill>
                  <a:srgbClr val="FF0000"/>
                </a:solidFill>
              </a:rPr>
              <a:t>members</a:t>
            </a:r>
            <a:r>
              <a:rPr lang="en-NL" sz="1600" dirty="0"/>
              <a:t>.</a:t>
            </a:r>
          </a:p>
          <a:p>
            <a:r>
              <a:rPr lang="en-NL" sz="1600" dirty="0"/>
              <a:t>There are several </a:t>
            </a:r>
            <a:r>
              <a:rPr lang="en-NL" sz="1600" dirty="0">
                <a:solidFill>
                  <a:srgbClr val="FF0000"/>
                </a:solidFill>
              </a:rPr>
              <a:t>copies</a:t>
            </a:r>
            <a:r>
              <a:rPr lang="en-NL" sz="1600" dirty="0"/>
              <a:t> of each </a:t>
            </a:r>
            <a:r>
              <a:rPr lang="en-NL" sz="1600" dirty="0">
                <a:solidFill>
                  <a:srgbClr val="FF0000"/>
                </a:solidFill>
              </a:rPr>
              <a:t>book</a:t>
            </a:r>
            <a:r>
              <a:rPr lang="en-NL" sz="1600" dirty="0"/>
              <a:t>.</a:t>
            </a:r>
          </a:p>
          <a:p>
            <a:r>
              <a:rPr lang="en-NL" sz="1600" dirty="0"/>
              <a:t>If a </a:t>
            </a:r>
            <a:r>
              <a:rPr lang="en-GB" sz="1600" dirty="0">
                <a:solidFill>
                  <a:srgbClr val="FF0000"/>
                </a:solidFill>
              </a:rPr>
              <a:t>copy</a:t>
            </a:r>
            <a:r>
              <a:rPr lang="en-NL" sz="1600" dirty="0"/>
              <a:t> is not in stock, a</a:t>
            </a:r>
            <a:r>
              <a:rPr lang="en-NL" sz="1600" dirty="0">
                <a:solidFill>
                  <a:srgbClr val="FF0000"/>
                </a:solidFill>
              </a:rPr>
              <a:t> reservation </a:t>
            </a:r>
            <a:r>
              <a:rPr lang="en-NL" sz="1600" dirty="0"/>
              <a:t>can be made.</a:t>
            </a:r>
          </a:p>
          <a:p>
            <a:r>
              <a:rPr lang="en-NL" sz="1600" dirty="0"/>
              <a:t>When you borrow a </a:t>
            </a:r>
            <a:r>
              <a:rPr lang="en-NL" sz="1600" dirty="0">
                <a:solidFill>
                  <a:srgbClr val="FF0000"/>
                </a:solidFill>
              </a:rPr>
              <a:t>copy</a:t>
            </a:r>
            <a:r>
              <a:rPr lang="en-NL" sz="1600" dirty="0"/>
              <a:t>, you receive a </a:t>
            </a:r>
            <a:r>
              <a:rPr lang="en-NL" sz="1600" dirty="0">
                <a:solidFill>
                  <a:srgbClr val="FF0000"/>
                </a:solidFill>
              </a:rPr>
              <a:t>receipt</a:t>
            </a:r>
            <a:r>
              <a:rPr lang="en-NL" sz="1600" dirty="0"/>
              <a:t> on which the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FF0000"/>
                </a:solidFill>
              </a:rPr>
              <a:t>deadline</a:t>
            </a:r>
            <a:r>
              <a:rPr lang="en-NL" sz="1600" dirty="0">
                <a:solidFill>
                  <a:srgbClr val="FF0000"/>
                </a:solidFill>
              </a:rPr>
              <a:t> return date </a:t>
            </a:r>
            <a:r>
              <a:rPr lang="en-NL" sz="1600" dirty="0"/>
              <a:t>is stated. The </a:t>
            </a:r>
            <a:r>
              <a:rPr lang="en-NL" sz="1600" dirty="0">
                <a:solidFill>
                  <a:srgbClr val="FF0000"/>
                </a:solidFill>
              </a:rPr>
              <a:t>loan period</a:t>
            </a:r>
            <a:r>
              <a:rPr lang="en-NL" sz="1600" dirty="0"/>
              <a:t> is linked</a:t>
            </a:r>
            <a:r>
              <a:rPr lang="en-GB" sz="1600" dirty="0"/>
              <a:t> </a:t>
            </a:r>
            <a:r>
              <a:rPr lang="en-NL" sz="1600" dirty="0"/>
              <a:t>to the </a:t>
            </a:r>
            <a:r>
              <a:rPr lang="en-NL" sz="1600" dirty="0">
                <a:solidFill>
                  <a:srgbClr val="FF0000"/>
                </a:solidFill>
              </a:rPr>
              <a:t>loan</a:t>
            </a:r>
            <a:r>
              <a:rPr lang="en-NL" sz="1600" dirty="0"/>
              <a:t>. When returning an </a:t>
            </a:r>
            <a:r>
              <a:rPr lang="en-NL" sz="1600" dirty="0">
                <a:solidFill>
                  <a:srgbClr val="FF0000"/>
                </a:solidFill>
              </a:rPr>
              <a:t>item</a:t>
            </a:r>
            <a:r>
              <a:rPr lang="en-NL" sz="1600" dirty="0"/>
              <a:t>, a</a:t>
            </a:r>
          </a:p>
          <a:p>
            <a:r>
              <a:rPr lang="en-NL" sz="1600" dirty="0">
                <a:solidFill>
                  <a:srgbClr val="FF0000"/>
                </a:solidFill>
              </a:rPr>
              <a:t>return check</a:t>
            </a:r>
            <a:r>
              <a:rPr lang="en-GB" sz="1600" dirty="0"/>
              <a:t> must be made</a:t>
            </a:r>
            <a:r>
              <a:rPr lang="en-GB" sz="1600" dirty="0">
                <a:solidFill>
                  <a:srgbClr val="FF0000"/>
                </a:solidFill>
              </a:rPr>
              <a:t>.</a:t>
            </a:r>
            <a:endParaRPr lang="en-NL" sz="16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>
                <a:ea typeface="+mj-ea"/>
                <a:cs typeface="+mj-cs"/>
              </a:rPr>
              <a:t>Analysis and design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l-NL" dirty="0">
                <a:ea typeface="+mn-ea"/>
                <a:cs typeface="+mn-cs"/>
              </a:rPr>
              <a:t>Object </a:t>
            </a:r>
            <a:r>
              <a:rPr lang="nl-NL" dirty="0" err="1">
                <a:ea typeface="+mn-ea"/>
                <a:cs typeface="+mn-cs"/>
              </a:rPr>
              <a:t>Oriented</a:t>
            </a:r>
            <a:endParaRPr lang="nl-NL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84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09700" y="1314450"/>
            <a:ext cx="6191250" cy="3429000"/>
          </a:xfrm>
        </p:spPr>
        <p:txBody>
          <a:bodyPr>
            <a:normAutofit/>
          </a:bodyPr>
          <a:lstStyle/>
          <a:p>
            <a:r>
              <a:rPr lang="en-GB" sz="1800" dirty="0"/>
              <a:t>Examples of candidate classes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Organization</a:t>
            </a:r>
            <a:r>
              <a:rPr lang="en-GB" sz="1800">
                <a:solidFill>
                  <a:schemeClr val="accent1"/>
                </a:solidFill>
              </a:rPr>
              <a:t>:</a:t>
            </a:r>
            <a:r>
              <a:rPr lang="en-GB" sz="1800"/>
              <a:t> library.</a:t>
            </a:r>
            <a:endParaRPr lang="en-GB" sz="1800" dirty="0"/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Structures: </a:t>
            </a:r>
            <a:r>
              <a:rPr lang="en-GB" sz="1800" dirty="0"/>
              <a:t>deadline return date, date of birth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Physical things: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/>
              <a:t>book, </a:t>
            </a:r>
            <a:r>
              <a:rPr lang="en-NL" sz="1800" dirty="0"/>
              <a:t>receipt</a:t>
            </a:r>
            <a:r>
              <a:rPr lang="en-GB" sz="1800" dirty="0"/>
              <a:t>.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Abstraction of persons</a:t>
            </a:r>
            <a:r>
              <a:rPr lang="en-GB" sz="1800" dirty="0">
                <a:solidFill>
                  <a:srgbClr val="FF0000"/>
                </a:solidFill>
              </a:rPr>
              <a:t>: </a:t>
            </a:r>
            <a:r>
              <a:rPr lang="en-GB" sz="1800" dirty="0"/>
              <a:t> student, member, employee, borrower.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Abstraction of physical things: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/>
              <a:t>item, copy.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Concepts: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/>
              <a:t>loan, reservation.</a:t>
            </a:r>
          </a:p>
          <a:p>
            <a:pPr lvl="1"/>
            <a:r>
              <a:rPr lang="en-GB" sz="1800" u="sng" dirty="0">
                <a:solidFill>
                  <a:srgbClr val="FF0000"/>
                </a:solidFill>
              </a:rPr>
              <a:t>Temporary relations between above mentioned classes </a:t>
            </a:r>
            <a:r>
              <a:rPr lang="en-GB" sz="1800" dirty="0"/>
              <a:t>: borrowing :(copy-member)</a:t>
            </a:r>
          </a:p>
          <a:p>
            <a:pPr lvl="1">
              <a:buFontTx/>
              <a:buNone/>
            </a:pPr>
            <a:endParaRPr lang="en-GB" sz="1800" dirty="0"/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2228850" y="285750"/>
            <a:ext cx="3086100" cy="514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2400" b="1" dirty="0">
                <a:latin typeface="Fontys Frutiger" pitchFamily="2" charset="0"/>
              </a:rPr>
              <a:t>Candidate classes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244981"/>
            <a:ext cx="3486150" cy="6858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tx1"/>
                </a:solidFill>
              </a:rPr>
              <a:t>Examples</a:t>
            </a:r>
            <a:r>
              <a:rPr lang="nl-NL" sz="2400" dirty="0">
                <a:solidFill>
                  <a:schemeClr val="tx1"/>
                </a:solidFill>
              </a:rPr>
              <a:t> analysis </a:t>
            </a:r>
            <a:endParaRPr lang="nl-NL" sz="1800" i="1" dirty="0">
              <a:solidFill>
                <a:schemeClr val="tx1"/>
              </a:solidFill>
            </a:endParaRPr>
          </a:p>
        </p:txBody>
      </p:sp>
      <p:graphicFrame>
        <p:nvGraphicFramePr>
          <p:cNvPr id="276547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05599"/>
              </p:ext>
            </p:extLst>
          </p:nvPr>
        </p:nvGraphicFramePr>
        <p:xfrm>
          <a:off x="1485900" y="1698120"/>
          <a:ext cx="6074014" cy="3132536"/>
        </p:xfrm>
        <a:graphic>
          <a:graphicData uri="http://schemas.openxmlformats.org/drawingml/2006/table">
            <a:tbl>
              <a:tblPr/>
              <a:tblGrid>
                <a:gridCol w="1414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Fontys Frutiger" pitchFamily="2" charset="0"/>
                        </a:rPr>
                        <a:t>member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library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employee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student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receipt with reurn day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return check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Fontys Frutiger" pitchFamily="2" charset="0"/>
                        </a:rPr>
                        <a:t>copy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borrower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matter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Fontys Frutiger" pitchFamily="2" charset="0"/>
                        </a:rPr>
                        <a:t>book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1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Fontys Frutiger" pitchFamily="2" charset="0"/>
                        </a:rPr>
                        <a:t>reservation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Fontys Frutiger" pitchFamily="2" charset="0"/>
                        </a:rPr>
                        <a:t>loan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7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loan period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ontys Frutiger" pitchFamily="2" charset="0"/>
                        </a:rPr>
                        <a:t>date of birth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ontys Frutiger" pitchFamily="2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533" name="Rectangle 53"/>
          <p:cNvSpPr>
            <a:spLocks noChangeArrowheads="1"/>
          </p:cNvSpPr>
          <p:nvPr/>
        </p:nvSpPr>
        <p:spPr bwMode="auto">
          <a:xfrm>
            <a:off x="2889648" y="1707505"/>
            <a:ext cx="1458515" cy="4321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nl-NL" sz="1200" b="1" dirty="0">
                <a:solidFill>
                  <a:schemeClr val="bg1"/>
                </a:solidFill>
                <a:latin typeface="Verdana" pitchFamily="34" charset="0"/>
              </a:rPr>
              <a:t>class</a:t>
            </a:r>
            <a:endParaRPr lang="en-US" sz="1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34" name="Rectangle 54"/>
          <p:cNvSpPr>
            <a:spLocks noChangeArrowheads="1"/>
          </p:cNvSpPr>
          <p:nvPr/>
        </p:nvSpPr>
        <p:spPr bwMode="auto">
          <a:xfrm>
            <a:off x="2889648" y="3147665"/>
            <a:ext cx="1458515" cy="43219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solidFill>
                  <a:schemeClr val="bg1"/>
                </a:solidFill>
                <a:latin typeface="Verdana" pitchFamily="34" charset="0"/>
              </a:rPr>
              <a:t>class</a:t>
            </a:r>
            <a:endParaRPr lang="en-US" sz="1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35" name="Rectangle 55"/>
          <p:cNvSpPr>
            <a:spLocks noChangeArrowheads="1"/>
          </p:cNvSpPr>
          <p:nvPr/>
        </p:nvSpPr>
        <p:spPr bwMode="auto">
          <a:xfrm>
            <a:off x="2857500" y="3992338"/>
            <a:ext cx="1458516" cy="43219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solidFill>
                  <a:schemeClr val="bg1"/>
                </a:solidFill>
                <a:latin typeface="Verdana" pitchFamily="34" charset="0"/>
              </a:rPr>
              <a:t>class</a:t>
            </a:r>
            <a:endParaRPr lang="en-US" sz="1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36" name="Rectangle 56"/>
          <p:cNvSpPr>
            <a:spLocks noChangeArrowheads="1"/>
          </p:cNvSpPr>
          <p:nvPr/>
        </p:nvSpPr>
        <p:spPr bwMode="auto">
          <a:xfrm>
            <a:off x="6075760" y="3439716"/>
            <a:ext cx="1458515" cy="43219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solidFill>
                  <a:schemeClr val="bg1"/>
                </a:solidFill>
                <a:latin typeface="Verdana" pitchFamily="34" charset="0"/>
              </a:rPr>
              <a:t>class</a:t>
            </a:r>
            <a:endParaRPr lang="en-US" sz="1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37" name="Rectangle 57"/>
          <p:cNvSpPr>
            <a:spLocks noChangeArrowheads="1"/>
          </p:cNvSpPr>
          <p:nvPr/>
        </p:nvSpPr>
        <p:spPr bwMode="auto">
          <a:xfrm>
            <a:off x="6075760" y="3871913"/>
            <a:ext cx="1458515" cy="43219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solidFill>
                  <a:schemeClr val="bg1"/>
                </a:solidFill>
                <a:latin typeface="Verdana" pitchFamily="34" charset="0"/>
              </a:rPr>
              <a:t>class</a:t>
            </a:r>
            <a:endParaRPr lang="en-US" sz="12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276538" name="Rectangle 58"/>
          <p:cNvSpPr>
            <a:spLocks noChangeArrowheads="1"/>
          </p:cNvSpPr>
          <p:nvPr/>
        </p:nvSpPr>
        <p:spPr bwMode="auto">
          <a:xfrm>
            <a:off x="2889648" y="2161325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latin typeface="Verdana" pitchFamily="34" charset="0"/>
              </a:rPr>
              <a:t>out of scope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39" name="Rectangle 59"/>
          <p:cNvSpPr>
            <a:spLocks noChangeArrowheads="1"/>
          </p:cNvSpPr>
          <p:nvPr/>
        </p:nvSpPr>
        <p:spPr bwMode="auto">
          <a:xfrm>
            <a:off x="2889648" y="2617246"/>
            <a:ext cx="1458515" cy="485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>
                <a:latin typeface="Verdana" pitchFamily="34" charset="0"/>
              </a:rPr>
              <a:t>output</a:t>
            </a:r>
            <a:endParaRPr lang="en-US" sz="1200" b="1">
              <a:latin typeface="Verdana" pitchFamily="34" charset="0"/>
            </a:endParaRPr>
          </a:p>
        </p:txBody>
      </p:sp>
      <p:sp>
        <p:nvSpPr>
          <p:cNvPr id="276540" name="Rectangle 60"/>
          <p:cNvSpPr>
            <a:spLocks noChangeArrowheads="1"/>
          </p:cNvSpPr>
          <p:nvPr/>
        </p:nvSpPr>
        <p:spPr bwMode="auto">
          <a:xfrm>
            <a:off x="6075760" y="4304110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>
                <a:latin typeface="Verdana" pitchFamily="34" charset="0"/>
              </a:rPr>
              <a:t>out of scope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41" name="Rectangle 61"/>
          <p:cNvSpPr>
            <a:spLocks noChangeArrowheads="1"/>
          </p:cNvSpPr>
          <p:nvPr/>
        </p:nvSpPr>
        <p:spPr bwMode="auto">
          <a:xfrm>
            <a:off x="6075760" y="1657351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 err="1">
                <a:latin typeface="Verdana" pitchFamily="34" charset="0"/>
              </a:rPr>
              <a:t>whole</a:t>
            </a:r>
            <a:r>
              <a:rPr lang="nl-NL" sz="1200" b="1" dirty="0">
                <a:latin typeface="Verdana" pitchFamily="34" charset="0"/>
              </a:rPr>
              <a:t> system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42" name="Rectangle 62"/>
          <p:cNvSpPr>
            <a:spLocks noChangeArrowheads="1"/>
          </p:cNvSpPr>
          <p:nvPr/>
        </p:nvSpPr>
        <p:spPr bwMode="auto">
          <a:xfrm>
            <a:off x="6075760" y="2089547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GB" sz="1200" b="1" dirty="0">
                <a:latin typeface="Verdana" pitchFamily="34" charset="0"/>
              </a:rPr>
              <a:t>duplicate</a:t>
            </a:r>
            <a:r>
              <a:rPr lang="nl-NL" sz="1200" b="1" dirty="0">
                <a:latin typeface="Verdana" pitchFamily="34" charset="0"/>
              </a:rPr>
              <a:t> of </a:t>
            </a:r>
            <a:r>
              <a:rPr lang="nl-NL" sz="1200" b="1" dirty="0" err="1">
                <a:latin typeface="Verdana" pitchFamily="34" charset="0"/>
              </a:rPr>
              <a:t>memb</a:t>
            </a:r>
            <a:r>
              <a:rPr lang="nl-NL" sz="1200" b="1" dirty="0">
                <a:latin typeface="Verdana" pitchFamily="34" charset="0"/>
              </a:rPr>
              <a:t>.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43" name="Rectangle 63"/>
          <p:cNvSpPr>
            <a:spLocks noChangeArrowheads="1"/>
          </p:cNvSpPr>
          <p:nvPr/>
        </p:nvSpPr>
        <p:spPr bwMode="auto">
          <a:xfrm>
            <a:off x="6075760" y="2521744"/>
            <a:ext cx="1458515" cy="485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 err="1">
                <a:latin typeface="Verdana" pitchFamily="34" charset="0"/>
              </a:rPr>
              <a:t>operation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44" name="Rectangle 64"/>
          <p:cNvSpPr>
            <a:spLocks noChangeArrowheads="1"/>
          </p:cNvSpPr>
          <p:nvPr/>
        </p:nvSpPr>
        <p:spPr bwMode="auto">
          <a:xfrm>
            <a:off x="6075760" y="3007519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 err="1">
                <a:latin typeface="Verdana" pitchFamily="34" charset="0"/>
              </a:rPr>
              <a:t>duplicate</a:t>
            </a:r>
            <a:r>
              <a:rPr lang="nl-NL" sz="1200" b="1" dirty="0">
                <a:latin typeface="Verdana" pitchFamily="34" charset="0"/>
              </a:rPr>
              <a:t> of </a:t>
            </a:r>
            <a:r>
              <a:rPr lang="nl-NL" sz="1200" b="1" dirty="0" err="1">
                <a:latin typeface="Verdana" pitchFamily="34" charset="0"/>
              </a:rPr>
              <a:t>memb</a:t>
            </a:r>
            <a:r>
              <a:rPr lang="nl-NL" sz="1200" b="1" dirty="0">
                <a:latin typeface="Verdana" pitchFamily="34" charset="0"/>
              </a:rPr>
              <a:t>.</a:t>
            </a:r>
            <a:endParaRPr lang="en-US" sz="1200" b="1" dirty="0">
              <a:latin typeface="Verdana" pitchFamily="34" charset="0"/>
            </a:endParaRPr>
          </a:p>
        </p:txBody>
      </p:sp>
      <p:sp>
        <p:nvSpPr>
          <p:cNvPr id="276545" name="Rectangle 65"/>
          <p:cNvSpPr>
            <a:spLocks noChangeArrowheads="1"/>
          </p:cNvSpPr>
          <p:nvPr/>
        </p:nvSpPr>
        <p:spPr bwMode="auto">
          <a:xfrm>
            <a:off x="2889648" y="3579713"/>
            <a:ext cx="1458515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nl-NL" sz="1200" b="1" dirty="0">
                <a:latin typeface="Verdana" pitchFamily="34" charset="0"/>
              </a:rPr>
              <a:t>Too vague</a:t>
            </a:r>
          </a:p>
        </p:txBody>
      </p:sp>
      <p:sp>
        <p:nvSpPr>
          <p:cNvPr id="276546" name="Rectangle 66"/>
          <p:cNvSpPr>
            <a:spLocks noChangeArrowheads="1"/>
          </p:cNvSpPr>
          <p:nvPr/>
        </p:nvSpPr>
        <p:spPr bwMode="auto">
          <a:xfrm>
            <a:off x="2862943" y="4443809"/>
            <a:ext cx="1458516" cy="432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nl-NL" sz="1200" b="1" dirty="0" err="1">
                <a:latin typeface="Verdana" pitchFamily="34" charset="0"/>
              </a:rPr>
              <a:t>attribute</a:t>
            </a:r>
            <a:endParaRPr lang="en-US" sz="1200" b="1" dirty="0"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3" grpId="0" animBg="1"/>
      <p:bldP spid="276534" grpId="0" animBg="1"/>
      <p:bldP spid="276535" grpId="0" animBg="1"/>
      <p:bldP spid="276536" grpId="0" animBg="1"/>
      <p:bldP spid="276537" grpId="0" animBg="1"/>
      <p:bldP spid="276538" grpId="0" animBg="1"/>
      <p:bldP spid="276539" grpId="0" animBg="1"/>
      <p:bldP spid="276540" grpId="0" animBg="1"/>
      <p:bldP spid="276541" grpId="0" animBg="1"/>
      <p:bldP spid="276542" grpId="0" animBg="1"/>
      <p:bldP spid="276543" grpId="0" animBg="1"/>
      <p:bldP spid="276544" grpId="0" animBg="1"/>
      <p:bldP spid="2765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1203598"/>
            <a:ext cx="7448872" cy="3195638"/>
          </a:xfrm>
        </p:spPr>
        <p:txBody>
          <a:bodyPr>
            <a:normAutofit/>
          </a:bodyPr>
          <a:lstStyle/>
          <a:p>
            <a:r>
              <a:rPr lang="en-GB" sz="2200" dirty="0"/>
              <a:t>Check whether all classes are sufficiently abstract. </a:t>
            </a:r>
          </a:p>
          <a:p>
            <a:pPr marL="457200" lvl="1" indent="0">
              <a:buNone/>
            </a:pPr>
            <a:r>
              <a:rPr lang="en-GB" sz="1800" dirty="0"/>
              <a:t>	Tool: make up more instances </a:t>
            </a:r>
          </a:p>
          <a:p>
            <a:r>
              <a:rPr lang="en-GB" sz="2200" dirty="0"/>
              <a:t>Briefly describe the most characteristics of the class in the data model dictionary</a:t>
            </a:r>
          </a:p>
          <a:p>
            <a:pPr lvl="1"/>
            <a:r>
              <a:rPr lang="en-GB" sz="1800" dirty="0"/>
              <a:t>What does the class do for the user.</a:t>
            </a:r>
          </a:p>
          <a:p>
            <a:pPr lvl="1"/>
            <a:r>
              <a:rPr lang="en-GB" sz="1800" dirty="0"/>
              <a:t>What attributes does the class have.</a:t>
            </a:r>
          </a:p>
          <a:p>
            <a:pPr lvl="1"/>
            <a:r>
              <a:rPr lang="en-GB" sz="1800" dirty="0"/>
              <a:t>What operations does the class have.</a:t>
            </a:r>
            <a:endParaRPr lang="nl-NL" sz="1800" dirty="0"/>
          </a:p>
          <a:p>
            <a:endParaRPr lang="nl-NL" sz="1800" dirty="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2343150" y="342900"/>
            <a:ext cx="3600450" cy="3476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NL" sz="2100" b="1" dirty="0" err="1">
                <a:latin typeface="Fontys Frutiger" pitchFamily="2" charset="0"/>
              </a:rPr>
              <a:t>Improve</a:t>
            </a:r>
            <a:r>
              <a:rPr lang="nl-NL" sz="2100" b="1" dirty="0">
                <a:latin typeface="Fontys Frutiger" pitchFamily="2" charset="0"/>
              </a:rPr>
              <a:t> </a:t>
            </a:r>
            <a:r>
              <a:rPr lang="nl-NL" sz="2100" b="1" dirty="0" err="1">
                <a:latin typeface="Fontys Frutiger" pitchFamily="2" charset="0"/>
              </a:rPr>
              <a:t>and</a:t>
            </a:r>
            <a:r>
              <a:rPr lang="nl-NL" sz="2100" b="1" dirty="0">
                <a:latin typeface="Fontys Frutiger" pitchFamily="2" charset="0"/>
              </a:rPr>
              <a:t> </a:t>
            </a:r>
            <a:r>
              <a:rPr lang="nl-NL" sz="2100" b="1" dirty="0" err="1">
                <a:latin typeface="Fontys Frutiger" pitchFamily="2" charset="0"/>
              </a:rPr>
              <a:t>describe</a:t>
            </a:r>
            <a:endParaRPr lang="nl-NL" sz="2100" b="1" dirty="0">
              <a:latin typeface="Fontys Frutiger" pitchFamily="2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1231161" y="523738"/>
            <a:ext cx="635912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nl-NL" sz="2100" b="1" dirty="0">
                <a:solidFill>
                  <a:schemeClr val="folHlink"/>
                </a:solidFill>
                <a:latin typeface="Verdana" pitchFamily="34" charset="0"/>
              </a:rPr>
              <a:t>Relations </a:t>
            </a:r>
            <a:r>
              <a:rPr lang="nl-NL" sz="2100" b="1" dirty="0" err="1">
                <a:solidFill>
                  <a:schemeClr val="folHlink"/>
                </a:solidFill>
                <a:latin typeface="Verdana" pitchFamily="34" charset="0"/>
              </a:rPr>
              <a:t>between</a:t>
            </a:r>
            <a:r>
              <a:rPr lang="nl-NL" sz="2100" b="1" dirty="0">
                <a:solidFill>
                  <a:schemeClr val="folHlink"/>
                </a:solidFill>
                <a:latin typeface="Verdana" pitchFamily="34" charset="0"/>
              </a:rPr>
              <a:t> classes: -mediatheek-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657350" y="217170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1657350" y="245745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46" name="Line 5"/>
          <p:cNvSpPr>
            <a:spLocks noChangeShapeType="1"/>
          </p:cNvSpPr>
          <p:nvPr/>
        </p:nvSpPr>
        <p:spPr bwMode="auto">
          <a:xfrm>
            <a:off x="1657350" y="32004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1816894" y="2180035"/>
            <a:ext cx="84670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Member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5600700" y="137160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>
            <a:off x="5657850" y="17145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5600700" y="25146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5657851" y="1428750"/>
            <a:ext cx="5629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Copy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35852" name="Rectangle 11"/>
          <p:cNvSpPr>
            <a:spLocks noChangeArrowheads="1"/>
          </p:cNvSpPr>
          <p:nvPr/>
        </p:nvSpPr>
        <p:spPr bwMode="auto">
          <a:xfrm>
            <a:off x="3371850" y="131445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853" name="Line 12"/>
          <p:cNvSpPr>
            <a:spLocks noChangeShapeType="1"/>
          </p:cNvSpPr>
          <p:nvPr/>
        </p:nvSpPr>
        <p:spPr bwMode="auto">
          <a:xfrm>
            <a:off x="3371850" y="16002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4" name="Line 13"/>
          <p:cNvSpPr>
            <a:spLocks noChangeShapeType="1"/>
          </p:cNvSpPr>
          <p:nvPr/>
        </p:nvSpPr>
        <p:spPr bwMode="auto">
          <a:xfrm>
            <a:off x="3371850" y="234315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5" name="Text Box 14"/>
          <p:cNvSpPr txBox="1">
            <a:spLocks noChangeArrowheads="1"/>
          </p:cNvSpPr>
          <p:nvPr/>
        </p:nvSpPr>
        <p:spPr bwMode="auto">
          <a:xfrm>
            <a:off x="3429000" y="1322785"/>
            <a:ext cx="55015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Loan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35856" name="Rectangle 15"/>
          <p:cNvSpPr>
            <a:spLocks noChangeArrowheads="1"/>
          </p:cNvSpPr>
          <p:nvPr/>
        </p:nvSpPr>
        <p:spPr bwMode="auto">
          <a:xfrm>
            <a:off x="3314700" y="348615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857" name="Line 16"/>
          <p:cNvSpPr>
            <a:spLocks noChangeShapeType="1"/>
          </p:cNvSpPr>
          <p:nvPr/>
        </p:nvSpPr>
        <p:spPr bwMode="auto">
          <a:xfrm>
            <a:off x="3314700" y="37719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8" name="Line 17"/>
          <p:cNvSpPr>
            <a:spLocks noChangeShapeType="1"/>
          </p:cNvSpPr>
          <p:nvPr/>
        </p:nvSpPr>
        <p:spPr bwMode="auto">
          <a:xfrm>
            <a:off x="3314700" y="451485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59" name="Text Box 18"/>
          <p:cNvSpPr txBox="1">
            <a:spLocks noChangeArrowheads="1"/>
          </p:cNvSpPr>
          <p:nvPr/>
        </p:nvSpPr>
        <p:spPr bwMode="auto">
          <a:xfrm>
            <a:off x="3286125" y="3494485"/>
            <a:ext cx="11368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Reservation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35860" name="Text Box 19"/>
          <p:cNvSpPr txBox="1">
            <a:spLocks noChangeArrowheads="1"/>
          </p:cNvSpPr>
          <p:nvPr/>
        </p:nvSpPr>
        <p:spPr bwMode="auto">
          <a:xfrm>
            <a:off x="1660922" y="2514600"/>
            <a:ext cx="728084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ID info</a:t>
            </a:r>
            <a:br>
              <a:rPr lang="en-US" sz="1050" dirty="0">
                <a:latin typeface="Comic Sans MS" pitchFamily="66" charset="0"/>
              </a:rPr>
            </a:br>
            <a:r>
              <a:rPr lang="en-US" sz="1050" dirty="0">
                <a:latin typeface="Comic Sans MS" pitchFamily="66" charset="0"/>
              </a:rPr>
              <a:t>birthday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35861" name="Text Box 20"/>
          <p:cNvSpPr txBox="1">
            <a:spLocks noChangeArrowheads="1"/>
          </p:cNvSpPr>
          <p:nvPr/>
        </p:nvSpPr>
        <p:spPr bwMode="auto">
          <a:xfrm>
            <a:off x="3432573" y="1600200"/>
            <a:ext cx="80983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 err="1">
                <a:latin typeface="Comic Sans MS" pitchFamily="66" charset="0"/>
              </a:rPr>
              <a:t>returnday</a:t>
            </a:r>
            <a:endParaRPr lang="en-US" sz="1050" dirty="0">
              <a:latin typeface="Comic Sans MS" pitchFamily="66" charset="0"/>
            </a:endParaRP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35862" name="Text Box 21"/>
          <p:cNvSpPr txBox="1">
            <a:spLocks noChangeArrowheads="1"/>
          </p:cNvSpPr>
          <p:nvPr/>
        </p:nvSpPr>
        <p:spPr bwMode="auto">
          <a:xfrm>
            <a:off x="3371850" y="3783806"/>
            <a:ext cx="35298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>
                <a:latin typeface="Comic Sans MS" pitchFamily="66" charset="0"/>
              </a:rPr>
              <a:t>.....</a:t>
            </a:r>
            <a:endParaRPr lang="nl-NL" sz="1050">
              <a:latin typeface="Comic Sans MS" pitchFamily="66" charset="0"/>
            </a:endParaRPr>
          </a:p>
        </p:txBody>
      </p:sp>
      <p:sp>
        <p:nvSpPr>
          <p:cNvPr id="35863" name="Text Box 22"/>
          <p:cNvSpPr txBox="1">
            <a:spLocks noChangeArrowheads="1"/>
          </p:cNvSpPr>
          <p:nvPr/>
        </p:nvSpPr>
        <p:spPr bwMode="auto">
          <a:xfrm>
            <a:off x="5715000" y="1943100"/>
            <a:ext cx="1032655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Copy.-number</a:t>
            </a:r>
          </a:p>
          <a:p>
            <a:pPr eaLnBrk="1" hangingPunct="1"/>
            <a:endParaRPr lang="en-US" sz="1050" dirty="0">
              <a:latin typeface="Comic Sans MS" pitchFamily="66" charset="0"/>
            </a:endParaRP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35864" name="Text Box 23"/>
          <p:cNvSpPr txBox="1">
            <a:spLocks noChangeArrowheads="1"/>
          </p:cNvSpPr>
          <p:nvPr/>
        </p:nvSpPr>
        <p:spPr bwMode="auto">
          <a:xfrm>
            <a:off x="3629026" y="4045744"/>
            <a:ext cx="184731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n-US" sz="1125" b="1">
              <a:latin typeface="Comic Sans MS" pitchFamily="66" charset="0"/>
            </a:endParaRPr>
          </a:p>
        </p:txBody>
      </p:sp>
      <p:sp>
        <p:nvSpPr>
          <p:cNvPr id="35865" name="Rectangle 24"/>
          <p:cNvSpPr>
            <a:spLocks noChangeArrowheads="1"/>
          </p:cNvSpPr>
          <p:nvPr/>
        </p:nvSpPr>
        <p:spPr bwMode="auto">
          <a:xfrm>
            <a:off x="5543550" y="331470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866" name="Line 25"/>
          <p:cNvSpPr>
            <a:spLocks noChangeShapeType="1"/>
          </p:cNvSpPr>
          <p:nvPr/>
        </p:nvSpPr>
        <p:spPr bwMode="auto">
          <a:xfrm>
            <a:off x="5543550" y="36576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67" name="Line 26"/>
          <p:cNvSpPr>
            <a:spLocks noChangeShapeType="1"/>
          </p:cNvSpPr>
          <p:nvPr/>
        </p:nvSpPr>
        <p:spPr bwMode="auto">
          <a:xfrm>
            <a:off x="5543550" y="44577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5868" name="Text Box 27"/>
          <p:cNvSpPr txBox="1">
            <a:spLocks noChangeArrowheads="1"/>
          </p:cNvSpPr>
          <p:nvPr/>
        </p:nvSpPr>
        <p:spPr bwMode="auto">
          <a:xfrm>
            <a:off x="5886450" y="3371850"/>
            <a:ext cx="56938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Book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35869" name="Text Box 28"/>
          <p:cNvSpPr txBox="1">
            <a:spLocks noChangeArrowheads="1"/>
          </p:cNvSpPr>
          <p:nvPr/>
        </p:nvSpPr>
        <p:spPr bwMode="auto">
          <a:xfrm>
            <a:off x="5600701" y="3771900"/>
            <a:ext cx="1047082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Title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ISBN number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256380"/>
            <a:ext cx="3982337" cy="43219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nl-NL" sz="2400" dirty="0">
                <a:solidFill>
                  <a:schemeClr val="tx1"/>
                </a:solidFill>
              </a:rPr>
              <a:t>Search </a:t>
            </a:r>
            <a:r>
              <a:rPr lang="nl-NL" sz="2400" dirty="0" err="1">
                <a:solidFill>
                  <a:schemeClr val="tx1"/>
                </a:solidFill>
              </a:rPr>
              <a:t>reationships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053307"/>
            <a:ext cx="8208912" cy="3833813"/>
          </a:xfrm>
        </p:spPr>
        <p:txBody>
          <a:bodyPr>
            <a:normAutofit/>
          </a:bodyPr>
          <a:lstStyle/>
          <a:p>
            <a:r>
              <a:rPr lang="en-GB" dirty="0"/>
              <a:t>Find associations (relationships) between classes</a:t>
            </a:r>
          </a:p>
          <a:p>
            <a:pPr lvl="1"/>
            <a:r>
              <a:rPr lang="en-GB" dirty="0"/>
              <a:t>Verbs often indicate relationships between classes.</a:t>
            </a:r>
          </a:p>
          <a:p>
            <a:pPr marL="914400" lvl="2" indent="0">
              <a:buNone/>
            </a:pPr>
            <a:r>
              <a:rPr lang="en-GB" sz="2000" dirty="0"/>
              <a:t>E.g. “a borrower may only borrow 5 copies”</a:t>
            </a:r>
          </a:p>
          <a:p>
            <a:pPr marL="857250" lvl="1" indent="-342900">
              <a:buFontTx/>
              <a:buChar char="-"/>
            </a:pPr>
            <a:r>
              <a:rPr lang="en-GB" dirty="0"/>
              <a:t>View the possible interaction between all the different classes</a:t>
            </a:r>
          </a:p>
          <a:p>
            <a:pPr marL="857250" lvl="1" indent="-342900">
              <a:buFontTx/>
              <a:buChar char="-"/>
            </a:pPr>
            <a:r>
              <a:rPr lang="en-GB" dirty="0"/>
              <a:t>Many relationships are obvious.</a:t>
            </a:r>
          </a:p>
          <a:p>
            <a:pPr marL="857250" lvl="1" indent="-342900">
              <a:buFontTx/>
              <a:buChar char="-"/>
            </a:pPr>
            <a:endParaRPr lang="en-GB" dirty="0"/>
          </a:p>
          <a:p>
            <a:pPr marL="457200">
              <a:buFontTx/>
              <a:buChar char="-"/>
            </a:pPr>
            <a:r>
              <a:rPr lang="en-GB" dirty="0"/>
              <a:t>At a later stage there is another possibility (sequence diagram) to find more relationships.</a:t>
            </a:r>
            <a:endParaRPr lang="nl-NL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2285999" y="228600"/>
            <a:ext cx="4972043" cy="415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nl-NL" sz="2100" b="1" dirty="0">
                <a:latin typeface="Verdana" pitchFamily="34" charset="0"/>
              </a:rPr>
              <a:t>Relations </a:t>
            </a:r>
            <a:r>
              <a:rPr lang="nl-NL" sz="2100" b="1" dirty="0" err="1">
                <a:latin typeface="Verdana" pitchFamily="34" charset="0"/>
              </a:rPr>
              <a:t>between</a:t>
            </a:r>
            <a:r>
              <a:rPr lang="nl-NL" sz="2100" b="1" dirty="0">
                <a:latin typeface="Verdana" pitchFamily="34" charset="0"/>
              </a:rPr>
              <a:t> classes</a:t>
            </a:r>
          </a:p>
        </p:txBody>
      </p:sp>
      <p:sp>
        <p:nvSpPr>
          <p:cNvPr id="37912" name="Line 23"/>
          <p:cNvSpPr>
            <a:spLocks noChangeShapeType="1"/>
          </p:cNvSpPr>
          <p:nvPr/>
        </p:nvSpPr>
        <p:spPr bwMode="auto">
          <a:xfrm>
            <a:off x="2857500" y="2628900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3" name="Line 24"/>
          <p:cNvSpPr>
            <a:spLocks noChangeShapeType="1"/>
          </p:cNvSpPr>
          <p:nvPr/>
        </p:nvSpPr>
        <p:spPr bwMode="auto">
          <a:xfrm>
            <a:off x="2857500" y="3086100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4" name="Line 25"/>
          <p:cNvSpPr>
            <a:spLocks noChangeShapeType="1"/>
          </p:cNvSpPr>
          <p:nvPr/>
        </p:nvSpPr>
        <p:spPr bwMode="auto">
          <a:xfrm>
            <a:off x="5886450" y="2000250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5" name="Line 26"/>
          <p:cNvSpPr>
            <a:spLocks noChangeShapeType="1"/>
          </p:cNvSpPr>
          <p:nvPr/>
        </p:nvSpPr>
        <p:spPr bwMode="auto">
          <a:xfrm>
            <a:off x="5886450" y="3543300"/>
            <a:ext cx="80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6" name="Line 27"/>
          <p:cNvSpPr>
            <a:spLocks noChangeShapeType="1"/>
          </p:cNvSpPr>
          <p:nvPr/>
        </p:nvSpPr>
        <p:spPr bwMode="auto">
          <a:xfrm flipV="1">
            <a:off x="3371850" y="1600200"/>
            <a:ext cx="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7" name="Line 28"/>
          <p:cNvSpPr>
            <a:spLocks noChangeShapeType="1"/>
          </p:cNvSpPr>
          <p:nvPr/>
        </p:nvSpPr>
        <p:spPr bwMode="auto">
          <a:xfrm>
            <a:off x="3371850" y="3086100"/>
            <a:ext cx="0" cy="971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8" name="Line 29"/>
          <p:cNvSpPr>
            <a:spLocks noChangeShapeType="1"/>
          </p:cNvSpPr>
          <p:nvPr/>
        </p:nvSpPr>
        <p:spPr bwMode="auto">
          <a:xfrm flipV="1">
            <a:off x="58864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19" name="Line 30"/>
          <p:cNvSpPr>
            <a:spLocks noChangeShapeType="1"/>
          </p:cNvSpPr>
          <p:nvPr/>
        </p:nvSpPr>
        <p:spPr bwMode="auto">
          <a:xfrm>
            <a:off x="5886450" y="3543300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20" name="Line 31"/>
          <p:cNvSpPr>
            <a:spLocks noChangeShapeType="1"/>
          </p:cNvSpPr>
          <p:nvPr/>
        </p:nvSpPr>
        <p:spPr bwMode="auto">
          <a:xfrm>
            <a:off x="3371850" y="1600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21" name="Line 32"/>
          <p:cNvSpPr>
            <a:spLocks noChangeShapeType="1"/>
          </p:cNvSpPr>
          <p:nvPr/>
        </p:nvSpPr>
        <p:spPr bwMode="auto">
          <a:xfrm>
            <a:off x="3371850" y="40576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22" name="Line 33"/>
          <p:cNvSpPr>
            <a:spLocks noChangeShapeType="1"/>
          </p:cNvSpPr>
          <p:nvPr/>
        </p:nvSpPr>
        <p:spPr bwMode="auto">
          <a:xfrm>
            <a:off x="5257800" y="1600200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23" name="Line 34"/>
          <p:cNvSpPr>
            <a:spLocks noChangeShapeType="1"/>
          </p:cNvSpPr>
          <p:nvPr/>
        </p:nvSpPr>
        <p:spPr bwMode="auto">
          <a:xfrm>
            <a:off x="5257800" y="4057650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37924" name="Text Box 35"/>
          <p:cNvSpPr txBox="1">
            <a:spLocks noChangeArrowheads="1"/>
          </p:cNvSpPr>
          <p:nvPr/>
        </p:nvSpPr>
        <p:spPr bwMode="auto">
          <a:xfrm>
            <a:off x="3621881" y="1378744"/>
            <a:ext cx="486030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0..5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25" name="Text Box 36"/>
          <p:cNvSpPr txBox="1">
            <a:spLocks noChangeArrowheads="1"/>
          </p:cNvSpPr>
          <p:nvPr/>
        </p:nvSpPr>
        <p:spPr bwMode="auto">
          <a:xfrm>
            <a:off x="3629025" y="4045744"/>
            <a:ext cx="261610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*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26" name="Text Box 37"/>
          <p:cNvSpPr txBox="1">
            <a:spLocks noChangeArrowheads="1"/>
          </p:cNvSpPr>
          <p:nvPr/>
        </p:nvSpPr>
        <p:spPr bwMode="auto">
          <a:xfrm>
            <a:off x="2857500" y="2616994"/>
            <a:ext cx="272832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1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27" name="Text Box 38"/>
          <p:cNvSpPr txBox="1">
            <a:spLocks noChangeArrowheads="1"/>
          </p:cNvSpPr>
          <p:nvPr/>
        </p:nvSpPr>
        <p:spPr bwMode="auto">
          <a:xfrm>
            <a:off x="2857500" y="2874169"/>
            <a:ext cx="272832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1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28" name="Text Box 39"/>
          <p:cNvSpPr txBox="1">
            <a:spLocks noChangeArrowheads="1"/>
          </p:cNvSpPr>
          <p:nvPr/>
        </p:nvSpPr>
        <p:spPr bwMode="auto">
          <a:xfrm>
            <a:off x="6229350" y="2057400"/>
            <a:ext cx="272832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1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29" name="Text Box 40"/>
          <p:cNvSpPr txBox="1">
            <a:spLocks noChangeArrowheads="1"/>
          </p:cNvSpPr>
          <p:nvPr/>
        </p:nvSpPr>
        <p:spPr bwMode="auto">
          <a:xfrm>
            <a:off x="6400800" y="3314700"/>
            <a:ext cx="272832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 dirty="0">
                <a:latin typeface="Comic Sans MS" pitchFamily="66" charset="0"/>
              </a:rPr>
              <a:t>1</a:t>
            </a:r>
            <a:endParaRPr lang="nl-NL" sz="1125" b="1" dirty="0">
              <a:latin typeface="Comic Sans MS" pitchFamily="66" charset="0"/>
            </a:endParaRPr>
          </a:p>
        </p:txBody>
      </p:sp>
      <p:sp>
        <p:nvSpPr>
          <p:cNvPr id="37930" name="Text Box 41"/>
          <p:cNvSpPr txBox="1">
            <a:spLocks noChangeArrowheads="1"/>
          </p:cNvSpPr>
          <p:nvPr/>
        </p:nvSpPr>
        <p:spPr bwMode="auto">
          <a:xfrm>
            <a:off x="5257800" y="1371600"/>
            <a:ext cx="486030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0..1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31" name="Text Box 42"/>
          <p:cNvSpPr txBox="1">
            <a:spLocks noChangeArrowheads="1"/>
          </p:cNvSpPr>
          <p:nvPr/>
        </p:nvSpPr>
        <p:spPr bwMode="auto">
          <a:xfrm>
            <a:off x="5242322" y="4064794"/>
            <a:ext cx="261610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>
                <a:latin typeface="Comic Sans MS" pitchFamily="66" charset="0"/>
              </a:rPr>
              <a:t>*</a:t>
            </a:r>
            <a:endParaRPr lang="nl-NL" sz="1125" b="1">
              <a:latin typeface="Comic Sans MS" pitchFamily="66" charset="0"/>
            </a:endParaRPr>
          </a:p>
        </p:txBody>
      </p:sp>
      <p:sp>
        <p:nvSpPr>
          <p:cNvPr id="37932" name="Text Box 43"/>
          <p:cNvSpPr txBox="1">
            <a:spLocks noChangeArrowheads="1"/>
          </p:cNvSpPr>
          <p:nvPr/>
        </p:nvSpPr>
        <p:spPr bwMode="auto">
          <a:xfrm>
            <a:off x="3059906" y="1924050"/>
            <a:ext cx="36740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900" dirty="0">
                <a:latin typeface="Comic Sans MS" pitchFamily="66" charset="0"/>
              </a:rPr>
              <a:t>has</a:t>
            </a:r>
            <a:endParaRPr lang="nl-NL" sz="900" dirty="0">
              <a:latin typeface="Comic Sans MS" pitchFamily="66" charset="0"/>
            </a:endParaRPr>
          </a:p>
        </p:txBody>
      </p:sp>
      <p:sp>
        <p:nvSpPr>
          <p:cNvPr id="37933" name="Text Box 44"/>
          <p:cNvSpPr txBox="1">
            <a:spLocks noChangeArrowheads="1"/>
          </p:cNvSpPr>
          <p:nvPr/>
        </p:nvSpPr>
        <p:spPr bwMode="auto">
          <a:xfrm>
            <a:off x="3071445" y="3381375"/>
            <a:ext cx="49244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900" dirty="0">
                <a:latin typeface="Comic Sans MS" pitchFamily="66" charset="0"/>
              </a:rPr>
              <a:t>asked</a:t>
            </a:r>
            <a:endParaRPr lang="nl-NL" sz="900" dirty="0">
              <a:latin typeface="Comic Sans MS" pitchFamily="66" charset="0"/>
            </a:endParaRPr>
          </a:p>
        </p:txBody>
      </p:sp>
      <p:sp>
        <p:nvSpPr>
          <p:cNvPr id="37934" name="Text Box 45"/>
          <p:cNvSpPr txBox="1">
            <a:spLocks noChangeArrowheads="1"/>
          </p:cNvSpPr>
          <p:nvPr/>
        </p:nvSpPr>
        <p:spPr bwMode="auto">
          <a:xfrm>
            <a:off x="5590636" y="1642278"/>
            <a:ext cx="70083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900" dirty="0">
                <a:latin typeface="Comic Sans MS" pitchFamily="66" charset="0"/>
              </a:rPr>
              <a:t>regarding</a:t>
            </a:r>
            <a:endParaRPr lang="nl-NL" sz="900" dirty="0">
              <a:latin typeface="Comic Sans MS" pitchFamily="66" charset="0"/>
            </a:endParaRPr>
          </a:p>
        </p:txBody>
      </p:sp>
      <p:sp>
        <p:nvSpPr>
          <p:cNvPr id="37935" name="Text Box 46"/>
          <p:cNvSpPr txBox="1">
            <a:spLocks noChangeArrowheads="1"/>
          </p:cNvSpPr>
          <p:nvPr/>
        </p:nvSpPr>
        <p:spPr bwMode="auto">
          <a:xfrm>
            <a:off x="7147428" y="2355726"/>
            <a:ext cx="30489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900" dirty="0">
                <a:latin typeface="Comic Sans MS" pitchFamily="66" charset="0"/>
              </a:rPr>
              <a:t>of</a:t>
            </a:r>
            <a:endParaRPr lang="nl-NL" sz="900" dirty="0">
              <a:latin typeface="Comic Sans MS" pitchFamily="66" charset="0"/>
            </a:endParaRPr>
          </a:p>
        </p:txBody>
      </p:sp>
      <p:sp>
        <p:nvSpPr>
          <p:cNvPr id="37936" name="Text Box 47"/>
          <p:cNvSpPr txBox="1">
            <a:spLocks noChangeArrowheads="1"/>
          </p:cNvSpPr>
          <p:nvPr/>
        </p:nvSpPr>
        <p:spPr bwMode="auto">
          <a:xfrm>
            <a:off x="5580112" y="3543300"/>
            <a:ext cx="3622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nl-NL" sz="900" dirty="0" err="1">
                <a:latin typeface="Comic Sans MS" pitchFamily="66" charset="0"/>
              </a:rPr>
              <a:t>for</a:t>
            </a:r>
            <a:r>
              <a:rPr lang="nl-NL" sz="900" dirty="0">
                <a:latin typeface="Comic Sans MS" pitchFamily="66" charset="0"/>
              </a:rPr>
              <a:t> </a:t>
            </a:r>
          </a:p>
        </p:txBody>
      </p:sp>
      <p:sp>
        <p:nvSpPr>
          <p:cNvPr id="37942" name="Line 53"/>
          <p:cNvSpPr>
            <a:spLocks noChangeShapeType="1"/>
          </p:cNvSpPr>
          <p:nvPr/>
        </p:nvSpPr>
        <p:spPr bwMode="auto">
          <a:xfrm>
            <a:off x="7143750" y="2257425"/>
            <a:ext cx="0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2FEF8A3-AD18-D4E3-DC6D-CF70BA10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217170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" name="Line 4">
            <a:extLst>
              <a:ext uri="{FF2B5EF4-FFF2-40B4-BE49-F238E27FC236}">
                <a16:creationId xmlns:a16="http://schemas.microsoft.com/office/drawing/2014/main" id="{2A196BDC-8F8B-3AB8-02DF-0DC82E0A5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245745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1F30DFA4-5930-DC7B-2F16-544122E56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320040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D809CCBC-BDF4-C4A4-9315-44431A3A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894" y="2180035"/>
            <a:ext cx="84670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Member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3C55349D-46C6-BD45-5CF8-B40D173DB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922" y="2514600"/>
            <a:ext cx="728084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ID info</a:t>
            </a:r>
            <a:br>
              <a:rPr lang="en-US" sz="1050" dirty="0">
                <a:latin typeface="Comic Sans MS" pitchFamily="66" charset="0"/>
              </a:rPr>
            </a:br>
            <a:r>
              <a:rPr lang="en-US" sz="1050" dirty="0">
                <a:latin typeface="Comic Sans MS" pitchFamily="66" charset="0"/>
              </a:rPr>
              <a:t>birthday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1564187-B34D-53BA-79EB-009F68E7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89726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8E3EE93C-6864-BC93-F38B-3DF5316D7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944" y="118301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D345DD70-CD35-96A9-BE72-3F72162B8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944" y="192596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DE41129-5C93-EEEE-8890-9B86A406A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094" y="905595"/>
            <a:ext cx="55015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Loan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7A6B1EE9-6448-1FCA-FCBD-D80E3A554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667" y="1183010"/>
            <a:ext cx="80983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 err="1">
                <a:latin typeface="Comic Sans MS" pitchFamily="66" charset="0"/>
              </a:rPr>
              <a:t>returnday</a:t>
            </a:r>
            <a:endParaRPr lang="en-US" sz="1050" dirty="0">
              <a:latin typeface="Comic Sans MS" pitchFamily="66" charset="0"/>
            </a:endParaRP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DDE34514-41AE-9C2D-106E-35FC28FC8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060" y="1041276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CDB931FC-5341-95CB-A549-D6FE3859E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2210" y="1384176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6511C816-4813-EC60-54B0-684BB1D43F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5060" y="2184276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B7497E0-9EA2-0A67-2C90-9D5B4E8BB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2211" y="1098426"/>
            <a:ext cx="5629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Copy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2DFF0905-8E58-EBD5-2D27-9E011DB0C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0" y="1612776"/>
            <a:ext cx="1032655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Copy.-number</a:t>
            </a:r>
          </a:p>
          <a:p>
            <a:pPr eaLnBrk="1" hangingPunct="1"/>
            <a:endParaRPr lang="en-US" sz="1050" dirty="0">
              <a:latin typeface="Comic Sans MS" pitchFamily="66" charset="0"/>
            </a:endParaRP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947B330E-1ABA-AC80-A52E-219E974B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18" y="2931790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B06C8AA5-4E63-B36C-7EA4-58684B646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4218" y="327469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9" name="Line 26">
            <a:extLst>
              <a:ext uri="{FF2B5EF4-FFF2-40B4-BE49-F238E27FC236}">
                <a16:creationId xmlns:a16="http://schemas.microsoft.com/office/drawing/2014/main" id="{051F89BD-2FEA-2616-8AC5-C6984A10A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4218" y="4074790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0" name="Text Box 27">
            <a:extLst>
              <a:ext uri="{FF2B5EF4-FFF2-40B4-BE49-F238E27FC236}">
                <a16:creationId xmlns:a16="http://schemas.microsoft.com/office/drawing/2014/main" id="{A86716C3-638A-5C36-4C82-8AED761D8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118" y="2988940"/>
            <a:ext cx="56938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Book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21" name="Text Box 28">
            <a:extLst>
              <a:ext uri="{FF2B5EF4-FFF2-40B4-BE49-F238E27FC236}">
                <a16:creationId xmlns:a16="http://schemas.microsoft.com/office/drawing/2014/main" id="{8ECAC3AA-EB54-BFE2-5ED4-8780DBD04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369" y="3388990"/>
            <a:ext cx="1047082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Title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ISBN number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.....</a:t>
            </a:r>
            <a:endParaRPr lang="nl-NL" sz="1050" dirty="0">
              <a:latin typeface="Comic Sans MS" pitchFamily="66" charset="0"/>
            </a:endParaRPr>
          </a:p>
        </p:txBody>
      </p:sp>
      <p:sp>
        <p:nvSpPr>
          <p:cNvPr id="22" name="Text Box 40">
            <a:extLst>
              <a:ext uri="{FF2B5EF4-FFF2-40B4-BE49-F238E27FC236}">
                <a16:creationId xmlns:a16="http://schemas.microsoft.com/office/drawing/2014/main" id="{B5A887DA-CD24-3B7C-56CB-92DD7497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280" y="2666333"/>
            <a:ext cx="272832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125" b="1" dirty="0">
                <a:latin typeface="Comic Sans MS" pitchFamily="66" charset="0"/>
              </a:rPr>
              <a:t>1</a:t>
            </a:r>
            <a:endParaRPr lang="nl-NL" sz="1125" b="1" dirty="0">
              <a:latin typeface="Comic Sans MS" pitchFamily="66" charset="0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BC44063-7EF3-F2B6-34C8-7E903706C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511" y="3435846"/>
            <a:ext cx="1200150" cy="13144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EDFEA79C-1606-CFB3-27D3-B20FC22A6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511" y="3721596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011AFD4F-2937-AD61-B37B-963D4C7EB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4511" y="4464546"/>
            <a:ext cx="1200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6" name="Text Box 18">
            <a:extLst>
              <a:ext uri="{FF2B5EF4-FFF2-40B4-BE49-F238E27FC236}">
                <a16:creationId xmlns:a16="http://schemas.microsoft.com/office/drawing/2014/main" id="{96A7B7EE-9338-7955-4981-9C6781EEE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3444181"/>
            <a:ext cx="11368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latin typeface="Comic Sans MS" pitchFamily="66" charset="0"/>
              </a:rPr>
              <a:t>Reservation</a:t>
            </a:r>
            <a:endParaRPr lang="nl-NL" sz="1350" dirty="0">
              <a:latin typeface="Comic Sans MS" pitchFamily="66" charset="0"/>
            </a:endParaRP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AFE5D7C1-16D4-6925-1435-3D6E12643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661" y="3733502"/>
            <a:ext cx="35298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>
                <a:latin typeface="Comic Sans MS" pitchFamily="66" charset="0"/>
              </a:rPr>
              <a:t>.....</a:t>
            </a:r>
            <a:endParaRPr lang="nl-NL" sz="1050">
              <a:latin typeface="Comic Sans MS" pitchFamily="66" charset="0"/>
            </a:endParaRPr>
          </a:p>
        </p:txBody>
      </p:sp>
      <p:sp>
        <p:nvSpPr>
          <p:cNvPr id="28" name="Text Box 23">
            <a:extLst>
              <a:ext uri="{FF2B5EF4-FFF2-40B4-BE49-F238E27FC236}">
                <a16:creationId xmlns:a16="http://schemas.microsoft.com/office/drawing/2014/main" id="{495BEDE9-4EB7-664F-BAF0-0E5E59AB0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37" y="3995440"/>
            <a:ext cx="184731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n-US" sz="1125" b="1">
              <a:latin typeface="Comic Sans MS" pitchFamily="66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339502"/>
            <a:ext cx="4245074" cy="51551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nl-NL" sz="2400" dirty="0" err="1">
                <a:solidFill>
                  <a:schemeClr val="tx1"/>
                </a:solidFill>
              </a:rPr>
              <a:t>Improve</a:t>
            </a:r>
            <a:r>
              <a:rPr lang="nl-NL" sz="2400" dirty="0">
                <a:solidFill>
                  <a:schemeClr val="tx1"/>
                </a:solidFill>
              </a:rPr>
              <a:t> </a:t>
            </a:r>
            <a:r>
              <a:rPr lang="nl-NL" sz="2400" dirty="0" err="1">
                <a:solidFill>
                  <a:schemeClr val="tx1"/>
                </a:solidFill>
              </a:rPr>
              <a:t>and</a:t>
            </a:r>
            <a:r>
              <a:rPr lang="nl-NL" sz="2400" dirty="0">
                <a:solidFill>
                  <a:schemeClr val="tx1"/>
                </a:solidFill>
              </a:rPr>
              <a:t> </a:t>
            </a:r>
            <a:r>
              <a:rPr lang="nl-NL" sz="2400" dirty="0" err="1">
                <a:solidFill>
                  <a:schemeClr val="tx1"/>
                </a:solidFill>
              </a:rPr>
              <a:t>describe</a:t>
            </a:r>
            <a:r>
              <a:rPr lang="nl-NL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9588" y="1318022"/>
            <a:ext cx="7428835" cy="3586163"/>
          </a:xfrm>
        </p:spPr>
        <p:txBody>
          <a:bodyPr>
            <a:normAutofit/>
          </a:bodyPr>
          <a:lstStyle/>
          <a:p>
            <a:pPr marL="400050"/>
            <a:r>
              <a:rPr lang="en-GB" sz="2200" dirty="0"/>
              <a:t>Ask specific questions about multiplicity, </a:t>
            </a:r>
            <a:r>
              <a:rPr lang="en-GB" sz="2200" dirty="0" err="1"/>
              <a:t>eg.</a:t>
            </a:r>
            <a:r>
              <a:rPr lang="en-GB" sz="2200" dirty="0"/>
              <a:t> </a:t>
            </a:r>
            <a:r>
              <a:rPr lang="en-GB" sz="2200" i="1" dirty="0"/>
              <a:t>How many copies can borrower borrow?</a:t>
            </a:r>
          </a:p>
          <a:p>
            <a:pPr marL="400050"/>
            <a:r>
              <a:rPr lang="en-GB" sz="2200" dirty="0"/>
              <a:t>Draw the classes and associations in a Class diagram</a:t>
            </a:r>
          </a:p>
          <a:p>
            <a:pPr marL="400050"/>
            <a:r>
              <a:rPr lang="en-GB" sz="2200" dirty="0"/>
              <a:t>Give each association a name</a:t>
            </a:r>
          </a:p>
          <a:p>
            <a:pPr marL="400050"/>
            <a:r>
              <a:rPr lang="en-GB" sz="2200" dirty="0"/>
              <a:t>Fill in the multiplicity otherwise it is a 1:1 relationship.</a:t>
            </a:r>
            <a:endParaRPr lang="nl-NL" sz="2200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314450" y="171450"/>
            <a:ext cx="5829300" cy="62865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3742"/>
          <a:stretch/>
        </p:blipFill>
        <p:spPr bwMode="auto">
          <a:xfrm>
            <a:off x="1210865" y="987574"/>
            <a:ext cx="672226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CD0B82-0750-5975-F943-6C78499980E1}"/>
              </a:ext>
            </a:extLst>
          </p:cNvPr>
          <p:cNvGrpSpPr/>
          <p:nvPr/>
        </p:nvGrpSpPr>
        <p:grpSpPr>
          <a:xfrm>
            <a:off x="2915816" y="1347614"/>
            <a:ext cx="2160240" cy="1800200"/>
            <a:chOff x="2411759" y="2800500"/>
            <a:chExt cx="2160240" cy="18002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2C69D396-C7A5-C39D-F8A1-EB9DDA73B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759" y="2800500"/>
              <a:ext cx="2160240" cy="1800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4" name="Line 4">
              <a:extLst>
                <a:ext uri="{FF2B5EF4-FFF2-40B4-BE49-F238E27FC236}">
                  <a16:creationId xmlns:a16="http://schemas.microsoft.com/office/drawing/2014/main" id="{C4BE7CF6-BDA9-BAD5-DC87-BC1321B3D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759" y="3191848"/>
              <a:ext cx="2160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1350"/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06024726-8EFA-F3F8-1970-04D9B6462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759" y="3867894"/>
              <a:ext cx="2160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1350"/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EFA12D20-58E9-E328-D4A0-F5013CA43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934" y="2811915"/>
              <a:ext cx="841897" cy="3000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350" dirty="0">
                  <a:latin typeface="Comic Sans MS" pitchFamily="66" charset="0"/>
                </a:rPr>
                <a:t>Account</a:t>
              </a:r>
              <a:endParaRPr lang="nl-NL" sz="1350" dirty="0">
                <a:latin typeface="Comic Sans MS" pitchFamily="66" charset="0"/>
              </a:endParaRPr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18A3F8B6-36CE-F319-7F5F-DFE67E6E7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189" y="3270117"/>
              <a:ext cx="1239441" cy="5770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050" dirty="0">
                  <a:latin typeface="Comic Sans MS" pitchFamily="66" charset="0"/>
                </a:rPr>
                <a:t>credit limit: Real</a:t>
              </a:r>
              <a:br>
                <a:rPr lang="en-US" sz="1050" dirty="0">
                  <a:latin typeface="Comic Sans MS" pitchFamily="66" charset="0"/>
                </a:rPr>
              </a:br>
              <a:r>
                <a:rPr lang="en-US" sz="1050" dirty="0">
                  <a:latin typeface="Comic Sans MS" pitchFamily="66" charset="0"/>
                </a:rPr>
                <a:t>balance: Real</a:t>
              </a:r>
            </a:p>
            <a:p>
              <a:pPr eaLnBrk="1" hangingPunct="1"/>
              <a:endParaRPr lang="nl-NL" sz="1050" dirty="0">
                <a:latin typeface="Comic Sans MS" pitchFamily="66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BED1DC-3E2A-6285-6459-C7E03D27CB08}"/>
              </a:ext>
            </a:extLst>
          </p:cNvPr>
          <p:cNvGrpSpPr/>
          <p:nvPr/>
        </p:nvGrpSpPr>
        <p:grpSpPr>
          <a:xfrm>
            <a:off x="5221812" y="1341170"/>
            <a:ext cx="2230507" cy="1878649"/>
            <a:chOff x="2411759" y="2800500"/>
            <a:chExt cx="2160240" cy="180020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F43EEE3E-C7D8-A283-51B0-17DCF1F78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759" y="2800500"/>
              <a:ext cx="2160240" cy="1800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Line 4">
              <a:extLst>
                <a:ext uri="{FF2B5EF4-FFF2-40B4-BE49-F238E27FC236}">
                  <a16:creationId xmlns:a16="http://schemas.microsoft.com/office/drawing/2014/main" id="{CF114DC2-3389-41EA-7C4F-89154A5ED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759" y="3191848"/>
              <a:ext cx="2160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1350"/>
            </a:p>
          </p:txBody>
        </p:sp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35443661-6D66-FDDB-81C3-1B0EE6D13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1759" y="3867894"/>
              <a:ext cx="2160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1350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A847080B-2C49-E8D7-AC36-21ADF53AA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934" y="2811915"/>
              <a:ext cx="841897" cy="3000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350" dirty="0">
                  <a:latin typeface="Comic Sans MS" pitchFamily="66" charset="0"/>
                </a:rPr>
                <a:t>Account</a:t>
              </a:r>
              <a:endParaRPr lang="nl-NL" sz="1350" dirty="0">
                <a:latin typeface="Comic Sans MS" pitchFamily="66" charset="0"/>
              </a:endParaRPr>
            </a:p>
          </p:txBody>
        </p:sp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5BD754C0-E2E5-8E6D-01CD-FAC0AC810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59" y="3270117"/>
              <a:ext cx="1239441" cy="5770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050" dirty="0">
                  <a:latin typeface="Comic Sans MS" pitchFamily="66" charset="0"/>
                </a:rPr>
                <a:t>credit limit: Real</a:t>
              </a:r>
              <a:br>
                <a:rPr lang="en-US" sz="1050" dirty="0">
                  <a:latin typeface="Comic Sans MS" pitchFamily="66" charset="0"/>
                </a:rPr>
              </a:br>
              <a:r>
                <a:rPr lang="en-US" sz="1050" dirty="0">
                  <a:latin typeface="Comic Sans MS" pitchFamily="66" charset="0"/>
                </a:rPr>
                <a:t>balance: Real</a:t>
              </a:r>
            </a:p>
            <a:p>
              <a:pPr eaLnBrk="1" hangingPunct="1"/>
              <a:endParaRPr lang="nl-NL" sz="1050" dirty="0">
                <a:latin typeface="Comic Sans MS" pitchFamily="66" charset="0"/>
              </a:endParaRPr>
            </a:p>
          </p:txBody>
        </p:sp>
      </p:grpSp>
      <p:sp>
        <p:nvSpPr>
          <p:cNvPr id="16" name="Text Box 19">
            <a:extLst>
              <a:ext uri="{FF2B5EF4-FFF2-40B4-BE49-F238E27FC236}">
                <a16:creationId xmlns:a16="http://schemas.microsoft.com/office/drawing/2014/main" id="{71206BA9-634B-9113-A928-A96EC8846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334" y="2472310"/>
            <a:ext cx="1653017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50" dirty="0">
                <a:latin typeface="Comic Sans MS" pitchFamily="66" charset="0"/>
              </a:rPr>
              <a:t>open()</a:t>
            </a:r>
            <a:br>
              <a:rPr lang="en-US" sz="1050" dirty="0">
                <a:latin typeface="Comic Sans MS" pitchFamily="66" charset="0"/>
              </a:rPr>
            </a:br>
            <a:r>
              <a:rPr lang="en-US" sz="1050" dirty="0">
                <a:latin typeface="Comic Sans MS" pitchFamily="66" charset="0"/>
              </a:rPr>
              <a:t>deposit(amount: Real)</a:t>
            </a:r>
          </a:p>
          <a:p>
            <a:pPr eaLnBrk="1" hangingPunct="1"/>
            <a:r>
              <a:rPr lang="en-US" sz="1050" dirty="0">
                <a:latin typeface="Comic Sans MS" pitchFamily="66" charset="0"/>
              </a:rPr>
              <a:t>withdraw(amount: Real)</a:t>
            </a:r>
          </a:p>
          <a:p>
            <a:pPr eaLnBrk="1" hangingPunct="1"/>
            <a:endParaRPr lang="nl-NL" sz="1050" dirty="0">
              <a:latin typeface="Comic Sans MS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D6557-693E-5956-2621-927C42E15F24}"/>
              </a:ext>
            </a:extLst>
          </p:cNvPr>
          <p:cNvSpPr txBox="1"/>
          <p:nvPr/>
        </p:nvSpPr>
        <p:spPr>
          <a:xfrm>
            <a:off x="1691681" y="1341170"/>
            <a:ext cx="10783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i="1" dirty="0"/>
              <a:t>Account</a:t>
            </a:r>
            <a:endParaRPr lang="en-NL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0FC97-0599-80A6-C5C8-901D862AB930}"/>
              </a:ext>
            </a:extLst>
          </p:cNvPr>
          <p:cNvSpPr txBox="1"/>
          <p:nvPr/>
        </p:nvSpPr>
        <p:spPr>
          <a:xfrm>
            <a:off x="2699792" y="3483988"/>
            <a:ext cx="453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 class with attributes and operations</a:t>
            </a:r>
            <a:endParaRPr lang="en-NL" i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428750" y="285750"/>
            <a:ext cx="5829300" cy="6286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89DD1C-793E-9824-F97C-5E6A47260FD3}"/>
              </a:ext>
            </a:extLst>
          </p:cNvPr>
          <p:cNvSpPr/>
          <p:nvPr/>
        </p:nvSpPr>
        <p:spPr>
          <a:xfrm>
            <a:off x="1300162" y="-8351"/>
            <a:ext cx="6368182" cy="16804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B4692-398B-0571-A7F6-78201E2B63DF}"/>
              </a:ext>
            </a:extLst>
          </p:cNvPr>
          <p:cNvGrpSpPr/>
          <p:nvPr/>
        </p:nvGrpSpPr>
        <p:grpSpPr>
          <a:xfrm>
            <a:off x="2339752" y="387555"/>
            <a:ext cx="4320479" cy="1046875"/>
            <a:chOff x="2339752" y="387555"/>
            <a:chExt cx="4320479" cy="10468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47D9D9-F06D-F687-0FEC-F3F2DF64C710}"/>
                </a:ext>
              </a:extLst>
            </p:cNvPr>
            <p:cNvSpPr txBox="1"/>
            <p:nvPr/>
          </p:nvSpPr>
          <p:spPr>
            <a:xfrm>
              <a:off x="2339752" y="500955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Person</a:t>
              </a:r>
              <a:endParaRPr lang="en-NL" sz="1400" i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31B40E-59BD-9560-D262-BFB2362C2151}"/>
                </a:ext>
              </a:extLst>
            </p:cNvPr>
            <p:cNvSpPr txBox="1"/>
            <p:nvPr/>
          </p:nvSpPr>
          <p:spPr>
            <a:xfrm>
              <a:off x="2339752" y="1074713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Person</a:t>
              </a:r>
              <a:endParaRPr lang="en-NL" sz="1400" i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F4C89D-DE7C-F6A0-95B1-F77E7D7D0A5C}"/>
                </a:ext>
              </a:extLst>
            </p:cNvPr>
            <p:cNvSpPr txBox="1"/>
            <p:nvPr/>
          </p:nvSpPr>
          <p:spPr>
            <a:xfrm>
              <a:off x="5580112" y="483518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Company</a:t>
              </a:r>
              <a:endParaRPr lang="en-NL" sz="1400" i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55FB6C-D8BC-59A6-E64D-02CF25482DF7}"/>
                </a:ext>
              </a:extLst>
            </p:cNvPr>
            <p:cNvSpPr txBox="1"/>
            <p:nvPr/>
          </p:nvSpPr>
          <p:spPr>
            <a:xfrm>
              <a:off x="5580111" y="1039117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Company</a:t>
              </a:r>
              <a:endParaRPr lang="en-NL" sz="1400" i="1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81C6D4-E755-CFCE-9A70-657C21746459}"/>
                </a:ext>
              </a:extLst>
            </p:cNvPr>
            <p:cNvCxnSpPr>
              <a:stCxn id="2" idx="3"/>
              <a:endCxn id="4" idx="1"/>
            </p:cNvCxnSpPr>
            <p:nvPr/>
          </p:nvCxnSpPr>
          <p:spPr>
            <a:xfrm flipV="1">
              <a:off x="3419871" y="637407"/>
              <a:ext cx="2160241" cy="17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B1A01E-C2EF-5881-B099-B4CF17270B1F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419871" y="1193006"/>
              <a:ext cx="2160240" cy="325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348E63-5AE6-8225-C6EC-479F30495E31}"/>
                </a:ext>
              </a:extLst>
            </p:cNvPr>
            <p:cNvSpPr txBox="1"/>
            <p:nvPr/>
          </p:nvSpPr>
          <p:spPr>
            <a:xfrm>
              <a:off x="3419872" y="430559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employee</a:t>
              </a:r>
              <a:endParaRPr lang="en-NL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B5827-9673-5A0C-0912-8296E4E5132A}"/>
                </a:ext>
              </a:extLst>
            </p:cNvPr>
            <p:cNvSpPr txBox="1"/>
            <p:nvPr/>
          </p:nvSpPr>
          <p:spPr>
            <a:xfrm>
              <a:off x="4962534" y="387555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employer</a:t>
              </a:r>
              <a:endParaRPr lang="en-NL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F76797-0ECC-21BE-4CE3-BB2433EC3775}"/>
                </a:ext>
              </a:extLst>
            </p:cNvPr>
            <p:cNvSpPr txBox="1"/>
            <p:nvPr/>
          </p:nvSpPr>
          <p:spPr>
            <a:xfrm>
              <a:off x="4242454" y="646125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workingAt</a:t>
              </a:r>
              <a:endParaRPr lang="en-NL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026595-1150-3032-A5ED-F6970E922639}"/>
                </a:ext>
              </a:extLst>
            </p:cNvPr>
            <p:cNvSpPr txBox="1"/>
            <p:nvPr/>
          </p:nvSpPr>
          <p:spPr>
            <a:xfrm>
              <a:off x="3419873" y="1045232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employee</a:t>
              </a:r>
              <a:endParaRPr lang="en-NL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696B36-8391-53AE-4929-7E73E3CDA872}"/>
                </a:ext>
              </a:extLst>
            </p:cNvPr>
            <p:cNvSpPr txBox="1"/>
            <p:nvPr/>
          </p:nvSpPr>
          <p:spPr>
            <a:xfrm>
              <a:off x="4962535" y="1002228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employer</a:t>
              </a:r>
              <a:endParaRPr lang="en-NL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BF1D0-EBFE-A77D-C3A6-F2155B975F95}"/>
                </a:ext>
              </a:extLst>
            </p:cNvPr>
            <p:cNvSpPr txBox="1"/>
            <p:nvPr/>
          </p:nvSpPr>
          <p:spPr>
            <a:xfrm>
              <a:off x="4242454" y="1203598"/>
              <a:ext cx="8336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hasInService</a:t>
              </a:r>
              <a:endParaRPr lang="en-NL" sz="900" dirty="0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5477B0-B82E-A103-A683-094C157B261A}"/>
              </a:ext>
            </a:extLst>
          </p:cNvPr>
          <p:cNvSpPr/>
          <p:nvPr/>
        </p:nvSpPr>
        <p:spPr>
          <a:xfrm>
            <a:off x="1300162" y="1966217"/>
            <a:ext cx="6368182" cy="21750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14F75B-237D-6A5E-E1D6-EFFD93B520B3}"/>
              </a:ext>
            </a:extLst>
          </p:cNvPr>
          <p:cNvGrpSpPr/>
          <p:nvPr/>
        </p:nvGrpSpPr>
        <p:grpSpPr>
          <a:xfrm>
            <a:off x="2066671" y="2165681"/>
            <a:ext cx="4336022" cy="1492899"/>
            <a:chOff x="2066671" y="2165681"/>
            <a:chExt cx="4336022" cy="14928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CC3EAD-5DAF-C147-0C51-5E6F32E74213}"/>
                </a:ext>
              </a:extLst>
            </p:cNvPr>
            <p:cNvSpPr txBox="1"/>
            <p:nvPr/>
          </p:nvSpPr>
          <p:spPr>
            <a:xfrm>
              <a:off x="2082214" y="2279081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Person</a:t>
              </a:r>
              <a:endParaRPr lang="en-NL" sz="14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73A8EC-5F82-AF02-8F7A-172A0DC52AF5}"/>
                </a:ext>
              </a:extLst>
            </p:cNvPr>
            <p:cNvSpPr txBox="1"/>
            <p:nvPr/>
          </p:nvSpPr>
          <p:spPr>
            <a:xfrm>
              <a:off x="5322574" y="2261644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Company</a:t>
              </a:r>
              <a:endParaRPr lang="en-NL" sz="1400" i="1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83F5CD-C2F0-F59F-6B59-F422F4E62098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 flipV="1">
              <a:off x="3162333" y="2415533"/>
              <a:ext cx="2160241" cy="174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D64199-775D-BB09-6841-EB425FE996BB}"/>
                </a:ext>
              </a:extLst>
            </p:cNvPr>
            <p:cNvSpPr txBox="1"/>
            <p:nvPr/>
          </p:nvSpPr>
          <p:spPr>
            <a:xfrm>
              <a:off x="3162334" y="2208685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employee</a:t>
              </a:r>
              <a:endParaRPr lang="en-NL" sz="9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AE7041-8613-1D8B-D2B7-6B4BAE43C9FC}"/>
                </a:ext>
              </a:extLst>
            </p:cNvPr>
            <p:cNvSpPr txBox="1"/>
            <p:nvPr/>
          </p:nvSpPr>
          <p:spPr>
            <a:xfrm>
              <a:off x="4704996" y="2165681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employer</a:t>
              </a:r>
              <a:endParaRPr lang="en-NL" sz="9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88B1DC-1A16-82BB-7516-75ADA0DAA6C8}"/>
                </a:ext>
              </a:extLst>
            </p:cNvPr>
            <p:cNvSpPr txBox="1"/>
            <p:nvPr/>
          </p:nvSpPr>
          <p:spPr>
            <a:xfrm>
              <a:off x="3984916" y="2424251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workingAt</a:t>
              </a:r>
              <a:endParaRPr lang="en-NL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B27471-7245-DFE8-97F0-54E298D17AF7}"/>
                </a:ext>
              </a:extLst>
            </p:cNvPr>
            <p:cNvSpPr txBox="1"/>
            <p:nvPr/>
          </p:nvSpPr>
          <p:spPr>
            <a:xfrm>
              <a:off x="2066671" y="3350803"/>
              <a:ext cx="10801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Club</a:t>
              </a:r>
              <a:endParaRPr lang="en-NL" sz="1400" i="1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03C3E5-AFFB-89AF-4A0B-F1A4C1E2FEDB}"/>
                </a:ext>
              </a:extLst>
            </p:cNvPr>
            <p:cNvCxnSpPr/>
            <p:nvPr/>
          </p:nvCxnSpPr>
          <p:spPr>
            <a:xfrm>
              <a:off x="2622273" y="2586858"/>
              <a:ext cx="0" cy="7415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7DC8B4-0A8C-DB7C-A5F9-99ADA781F3C7}"/>
                </a:ext>
              </a:extLst>
            </p:cNvPr>
            <p:cNvSpPr txBox="1"/>
            <p:nvPr/>
          </p:nvSpPr>
          <p:spPr>
            <a:xfrm>
              <a:off x="2123728" y="2622582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chairman</a:t>
              </a:r>
              <a:endParaRPr lang="en-NL" sz="900" dirty="0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371600" y="171450"/>
            <a:ext cx="5829300" cy="62865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B94574-D086-C251-7E21-34F27B97DF3C}"/>
              </a:ext>
            </a:extLst>
          </p:cNvPr>
          <p:cNvSpPr/>
          <p:nvPr/>
        </p:nvSpPr>
        <p:spPr>
          <a:xfrm>
            <a:off x="1357660" y="1206260"/>
            <a:ext cx="6368182" cy="24245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8C4D68-DA22-A88C-F35B-E971DF8D1801}"/>
              </a:ext>
            </a:extLst>
          </p:cNvPr>
          <p:cNvGrpSpPr/>
          <p:nvPr/>
        </p:nvGrpSpPr>
        <p:grpSpPr>
          <a:xfrm>
            <a:off x="1691680" y="1504329"/>
            <a:ext cx="5760640" cy="2003525"/>
            <a:chOff x="1835696" y="2787774"/>
            <a:chExt cx="5760640" cy="200352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E4CB266-F762-8DA2-332A-11329BA83E94}"/>
                </a:ext>
              </a:extLst>
            </p:cNvPr>
            <p:cNvGrpSpPr/>
            <p:nvPr/>
          </p:nvGrpSpPr>
          <p:grpSpPr>
            <a:xfrm>
              <a:off x="1835696" y="2787774"/>
              <a:ext cx="3456384" cy="419349"/>
              <a:chOff x="1835696" y="2787774"/>
              <a:chExt cx="3456384" cy="41934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0BD8DE-4184-FB4D-D7D4-9672E6E405DA}"/>
                  </a:ext>
                </a:extLst>
              </p:cNvPr>
              <p:cNvSpPr txBox="1"/>
              <p:nvPr/>
            </p:nvSpPr>
            <p:spPr>
              <a:xfrm>
                <a:off x="1835696" y="2858101"/>
                <a:ext cx="6480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Car</a:t>
                </a:r>
                <a:endParaRPr lang="en-NL" sz="1400" i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3521F5-20D1-56F0-888A-AEAFFE8F6432}"/>
                  </a:ext>
                </a:extLst>
              </p:cNvPr>
              <p:cNvSpPr txBox="1"/>
              <p:nvPr/>
            </p:nvSpPr>
            <p:spPr>
              <a:xfrm>
                <a:off x="4572000" y="2840664"/>
                <a:ext cx="720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Person</a:t>
                </a:r>
                <a:endParaRPr lang="en-NL" sz="1400" i="1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B551B73-11BF-E34D-E570-29CCD6B42AA4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 flipV="1">
                <a:off x="2483768" y="2994553"/>
                <a:ext cx="2088232" cy="174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51DEFA-D5DF-AF26-7948-CE7D18E9B8E8}"/>
                  </a:ext>
                </a:extLst>
              </p:cNvPr>
              <p:cNvSpPr txBox="1"/>
              <p:nvPr/>
            </p:nvSpPr>
            <p:spPr>
              <a:xfrm>
                <a:off x="2536930" y="2787774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transports</a:t>
                </a:r>
                <a:endParaRPr lang="en-NL" sz="9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2DE2D-87CF-CB65-C974-3A029F89482A}"/>
                  </a:ext>
                </a:extLst>
              </p:cNvPr>
              <p:cNvSpPr txBox="1"/>
              <p:nvPr/>
            </p:nvSpPr>
            <p:spPr>
              <a:xfrm>
                <a:off x="3995936" y="2976291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passenger</a:t>
                </a:r>
                <a:endParaRPr lang="en-NL" sz="9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A77E83-1FCE-2A4A-B5E5-A7EED73B01C9}"/>
                </a:ext>
              </a:extLst>
            </p:cNvPr>
            <p:cNvGrpSpPr/>
            <p:nvPr/>
          </p:nvGrpSpPr>
          <p:grpSpPr>
            <a:xfrm>
              <a:off x="1835696" y="3201758"/>
              <a:ext cx="3456384" cy="378104"/>
              <a:chOff x="2339753" y="2986446"/>
              <a:chExt cx="3456384" cy="37810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9CF6DF-160A-6185-8A3D-4223303C9BC8}"/>
                  </a:ext>
                </a:extLst>
              </p:cNvPr>
              <p:cNvSpPr txBox="1"/>
              <p:nvPr/>
            </p:nvSpPr>
            <p:spPr>
              <a:xfrm>
                <a:off x="2339753" y="3056773"/>
                <a:ext cx="6480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Car</a:t>
                </a:r>
                <a:endParaRPr lang="en-NL" sz="1400" i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CCE4EF-FB16-1D98-2A7B-CE3BB1B3E212}"/>
                  </a:ext>
                </a:extLst>
              </p:cNvPr>
              <p:cNvSpPr txBox="1"/>
              <p:nvPr/>
            </p:nvSpPr>
            <p:spPr>
              <a:xfrm>
                <a:off x="5076057" y="3039336"/>
                <a:ext cx="720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Person</a:t>
                </a:r>
                <a:endParaRPr lang="en-NL" sz="1400" i="1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ECBFB40-C1AF-A421-EFD9-70C8763919D2}"/>
                  </a:ext>
                </a:extLst>
              </p:cNvPr>
              <p:cNvCxnSpPr>
                <a:cxnSpLocks/>
                <a:stCxn id="23" idx="3"/>
                <a:endCxn id="24" idx="1"/>
              </p:cNvCxnSpPr>
              <p:nvPr/>
            </p:nvCxnSpPr>
            <p:spPr>
              <a:xfrm flipV="1">
                <a:off x="2987825" y="3193225"/>
                <a:ext cx="2088232" cy="174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C45E51-856B-63F5-D768-3F4551D39589}"/>
                  </a:ext>
                </a:extLst>
              </p:cNvPr>
              <p:cNvSpPr txBox="1"/>
              <p:nvPr/>
            </p:nvSpPr>
            <p:spPr>
              <a:xfrm>
                <a:off x="3040987" y="2986446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transports</a:t>
                </a:r>
                <a:endParaRPr lang="en-NL" sz="9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C84DA8-2A53-F9E5-8D62-6F56F9F6DECF}"/>
                  </a:ext>
                </a:extLst>
              </p:cNvPr>
              <p:cNvSpPr txBox="1"/>
              <p:nvPr/>
            </p:nvSpPr>
            <p:spPr>
              <a:xfrm>
                <a:off x="4485149" y="2996114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               5</a:t>
                </a:r>
                <a:endParaRPr lang="en-NL" sz="900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92B4290-552F-1DBE-7E43-F882CE8C822A}"/>
                </a:ext>
              </a:extLst>
            </p:cNvPr>
            <p:cNvGrpSpPr/>
            <p:nvPr/>
          </p:nvGrpSpPr>
          <p:grpSpPr>
            <a:xfrm>
              <a:off x="1835696" y="3633806"/>
              <a:ext cx="3456384" cy="378104"/>
              <a:chOff x="2339753" y="2986446"/>
              <a:chExt cx="3456384" cy="37810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BC602A-7B4C-F00F-D147-02751C653D5B}"/>
                  </a:ext>
                </a:extLst>
              </p:cNvPr>
              <p:cNvSpPr txBox="1"/>
              <p:nvPr/>
            </p:nvSpPr>
            <p:spPr>
              <a:xfrm>
                <a:off x="2339753" y="3056773"/>
                <a:ext cx="6480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Car</a:t>
                </a:r>
                <a:endParaRPr lang="en-NL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E51309-0ADE-C4E9-880E-CAB79777CE51}"/>
                  </a:ext>
                </a:extLst>
              </p:cNvPr>
              <p:cNvSpPr txBox="1"/>
              <p:nvPr/>
            </p:nvSpPr>
            <p:spPr>
              <a:xfrm>
                <a:off x="5076057" y="3039336"/>
                <a:ext cx="720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Person</a:t>
                </a:r>
                <a:endParaRPr lang="en-NL" sz="1400" i="1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D59E07-BAB6-3E67-B816-9864D66A9576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2987825" y="3193225"/>
                <a:ext cx="2088232" cy="174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8E3A6-3328-89FA-3D52-03AA2043C1D2}"/>
                  </a:ext>
                </a:extLst>
              </p:cNvPr>
              <p:cNvSpPr txBox="1"/>
              <p:nvPr/>
            </p:nvSpPr>
            <p:spPr>
              <a:xfrm>
                <a:off x="3040987" y="2986446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transports</a:t>
                </a:r>
                <a:endParaRPr lang="en-NL" sz="9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0E8727-7672-8171-4BAB-04415518EB16}"/>
                  </a:ext>
                </a:extLst>
              </p:cNvPr>
              <p:cNvSpPr txBox="1"/>
              <p:nvPr/>
            </p:nvSpPr>
            <p:spPr>
              <a:xfrm>
                <a:off x="4485149" y="2996114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               *    </a:t>
                </a:r>
                <a:endParaRPr lang="en-NL" sz="9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830C7FE-ABE9-56F3-D53B-88E526E337B9}"/>
                </a:ext>
              </a:extLst>
            </p:cNvPr>
            <p:cNvGrpSpPr/>
            <p:nvPr/>
          </p:nvGrpSpPr>
          <p:grpSpPr>
            <a:xfrm>
              <a:off x="1835696" y="4011676"/>
              <a:ext cx="3456384" cy="378104"/>
              <a:chOff x="2339753" y="2986446"/>
              <a:chExt cx="3456384" cy="37810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45776CF-E6CF-F05B-382A-982D6FE20AC1}"/>
                  </a:ext>
                </a:extLst>
              </p:cNvPr>
              <p:cNvSpPr txBox="1"/>
              <p:nvPr/>
            </p:nvSpPr>
            <p:spPr>
              <a:xfrm>
                <a:off x="2339753" y="3056773"/>
                <a:ext cx="6480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Car</a:t>
                </a:r>
                <a:endParaRPr lang="en-NL" sz="1400" i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1EE197-8B3F-C5F7-3163-783EE8DB53A3}"/>
                  </a:ext>
                </a:extLst>
              </p:cNvPr>
              <p:cNvSpPr txBox="1"/>
              <p:nvPr/>
            </p:nvSpPr>
            <p:spPr>
              <a:xfrm>
                <a:off x="5076057" y="3039336"/>
                <a:ext cx="720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Person</a:t>
                </a:r>
                <a:endParaRPr lang="en-NL" sz="1400" i="1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DA50CA6-2103-70FC-080E-9F336529A139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 flipV="1">
                <a:off x="2987825" y="3193225"/>
                <a:ext cx="2088232" cy="174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4DD031-CB72-45BB-E7AE-669D148F80A9}"/>
                  </a:ext>
                </a:extLst>
              </p:cNvPr>
              <p:cNvSpPr txBox="1"/>
              <p:nvPr/>
            </p:nvSpPr>
            <p:spPr>
              <a:xfrm>
                <a:off x="3040987" y="2986446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transports</a:t>
                </a:r>
                <a:endParaRPr lang="en-NL" sz="9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5070D4-D1E9-6971-4113-973DBCB8470F}"/>
                  </a:ext>
                </a:extLst>
              </p:cNvPr>
              <p:cNvSpPr txBox="1"/>
              <p:nvPr/>
            </p:nvSpPr>
            <p:spPr>
              <a:xfrm>
                <a:off x="4485149" y="2996114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           1..*</a:t>
                </a:r>
                <a:endParaRPr lang="en-NL" sz="900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DF3A9-A408-8146-2A13-E5264C11D817}"/>
                </a:ext>
              </a:extLst>
            </p:cNvPr>
            <p:cNvGrpSpPr/>
            <p:nvPr/>
          </p:nvGrpSpPr>
          <p:grpSpPr>
            <a:xfrm>
              <a:off x="1848395" y="4371950"/>
              <a:ext cx="3456384" cy="378104"/>
              <a:chOff x="2339753" y="2986446"/>
              <a:chExt cx="3456384" cy="37810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343C60-90BC-9F03-D850-9168A6CAA7A5}"/>
                  </a:ext>
                </a:extLst>
              </p:cNvPr>
              <p:cNvSpPr txBox="1"/>
              <p:nvPr/>
            </p:nvSpPr>
            <p:spPr>
              <a:xfrm>
                <a:off x="2339753" y="3056773"/>
                <a:ext cx="6480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Car</a:t>
                </a:r>
                <a:endParaRPr lang="en-NL" sz="1400" i="1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581BC1-DAAA-99B1-E733-20FF721D8192}"/>
                  </a:ext>
                </a:extLst>
              </p:cNvPr>
              <p:cNvSpPr txBox="1"/>
              <p:nvPr/>
            </p:nvSpPr>
            <p:spPr>
              <a:xfrm>
                <a:off x="5076057" y="3039336"/>
                <a:ext cx="7200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400" i="1" dirty="0"/>
                  <a:t>Person</a:t>
                </a:r>
                <a:endParaRPr lang="en-NL" sz="1400" i="1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AC31B58-426D-5325-C4E5-A2A7E1D1A803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 flipV="1">
                <a:off x="2987825" y="3193225"/>
                <a:ext cx="2088232" cy="174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A1E3F3-BF8A-61E2-5493-0662D065BA6C}"/>
                  </a:ext>
                </a:extLst>
              </p:cNvPr>
              <p:cNvSpPr txBox="1"/>
              <p:nvPr/>
            </p:nvSpPr>
            <p:spPr>
              <a:xfrm>
                <a:off x="3040987" y="2986446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transports</a:t>
                </a:r>
                <a:endParaRPr lang="en-NL" sz="9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6B2232-1BC9-41B9-FDE4-98574C2AA391}"/>
                  </a:ext>
                </a:extLst>
              </p:cNvPr>
              <p:cNvSpPr txBox="1"/>
              <p:nvPr/>
            </p:nvSpPr>
            <p:spPr>
              <a:xfrm>
                <a:off x="4485149" y="2996114"/>
                <a:ext cx="720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          2..5</a:t>
                </a:r>
                <a:endParaRPr lang="en-NL" sz="9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FA9023-6E0D-DFE5-08CE-D89BA9C43554}"/>
                </a:ext>
              </a:extLst>
            </p:cNvPr>
            <p:cNvSpPr txBox="1"/>
            <p:nvPr/>
          </p:nvSpPr>
          <p:spPr>
            <a:xfrm>
              <a:off x="3995936" y="3421038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passenger</a:t>
              </a:r>
              <a:endParaRPr lang="en-NL" sz="9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DCDEED8-1255-76B4-71A3-2DFEA86CB240}"/>
                </a:ext>
              </a:extLst>
            </p:cNvPr>
            <p:cNvSpPr txBox="1"/>
            <p:nvPr/>
          </p:nvSpPr>
          <p:spPr>
            <a:xfrm>
              <a:off x="3995936" y="3814989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passenger</a:t>
              </a:r>
              <a:endParaRPr lang="en-NL" sz="9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5AEBF9-91A4-B61B-E6DB-142A9A16FA1D}"/>
                </a:ext>
              </a:extLst>
            </p:cNvPr>
            <p:cNvSpPr txBox="1"/>
            <p:nvPr/>
          </p:nvSpPr>
          <p:spPr>
            <a:xfrm>
              <a:off x="3995936" y="4187728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passenger</a:t>
              </a:r>
              <a:endParaRPr lang="en-NL" sz="9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C4DD27-F768-B47B-3879-691C18A06D34}"/>
                </a:ext>
              </a:extLst>
            </p:cNvPr>
            <p:cNvSpPr txBox="1"/>
            <p:nvPr/>
          </p:nvSpPr>
          <p:spPr>
            <a:xfrm>
              <a:off x="3983237" y="4560467"/>
              <a:ext cx="720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passenger</a:t>
              </a:r>
              <a:endParaRPr lang="en-NL" sz="9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100BF2-9B4E-4A14-77C7-3237663BA9DF}"/>
                </a:ext>
              </a:extLst>
            </p:cNvPr>
            <p:cNvSpPr txBox="1"/>
            <p:nvPr/>
          </p:nvSpPr>
          <p:spPr>
            <a:xfrm>
              <a:off x="5436096" y="2886204"/>
              <a:ext cx="2160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Car transports exactly one Person</a:t>
              </a:r>
              <a:endParaRPr lang="en-NL" sz="105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003E22-0864-EC24-725B-1EB7EB0A9E03}"/>
                </a:ext>
              </a:extLst>
            </p:cNvPr>
            <p:cNvSpPr txBox="1"/>
            <p:nvPr/>
          </p:nvSpPr>
          <p:spPr>
            <a:xfrm>
              <a:off x="5436096" y="3325946"/>
              <a:ext cx="2160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Car transports exactly five Persons</a:t>
              </a:r>
              <a:endParaRPr lang="en-NL" sz="105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31BA8-BE41-0445-C3BC-3258060F20EE}"/>
                </a:ext>
              </a:extLst>
            </p:cNvPr>
            <p:cNvSpPr txBox="1"/>
            <p:nvPr/>
          </p:nvSpPr>
          <p:spPr>
            <a:xfrm>
              <a:off x="5436096" y="3723878"/>
              <a:ext cx="2160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Car transports zero or more Persons</a:t>
              </a:r>
              <a:endParaRPr lang="en-NL" sz="10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5B54AE-715A-81F5-23FC-66316D37626A}"/>
                </a:ext>
              </a:extLst>
            </p:cNvPr>
            <p:cNvSpPr txBox="1"/>
            <p:nvPr/>
          </p:nvSpPr>
          <p:spPr>
            <a:xfrm>
              <a:off x="5436096" y="4083918"/>
              <a:ext cx="2160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Car transports one or more Persons</a:t>
              </a:r>
              <a:endParaRPr lang="en-NL" sz="105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B97A49-3C0E-3540-142E-C3AD55BD3BEB}"/>
                </a:ext>
              </a:extLst>
            </p:cNvPr>
            <p:cNvSpPr txBox="1"/>
            <p:nvPr/>
          </p:nvSpPr>
          <p:spPr>
            <a:xfrm>
              <a:off x="5436096" y="4478074"/>
              <a:ext cx="2160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Car transports two to five Persons</a:t>
              </a:r>
              <a:endParaRPr lang="en-NL" sz="105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/>
          <p:cNvSpPr>
            <a:spLocks noGrp="1"/>
          </p:cNvSpPr>
          <p:nvPr>
            <p:ph idx="1"/>
          </p:nvPr>
        </p:nvSpPr>
        <p:spPr>
          <a:xfrm>
            <a:off x="5004048" y="4172421"/>
            <a:ext cx="2612976" cy="55552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 have 2 minutes!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Oriented Analysis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91630"/>
            <a:ext cx="8363272" cy="28083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800" dirty="0"/>
              <a:t>Program a blinking led, start with Blink </a:t>
            </a:r>
            <a:r>
              <a:rPr lang="en-GB" sz="2400" dirty="0"/>
              <a:t>(File-&gt;Examples-&gt;01.Basics-Blink)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900" dirty="0"/>
              <a:t>FR1: Write a program that blinks a LED with f</a:t>
            </a:r>
            <a:r>
              <a:rPr lang="en-GB" sz="2900" baseline="-25000" dirty="0"/>
              <a:t>1</a:t>
            </a:r>
            <a:r>
              <a:rPr lang="en-GB" sz="2900" dirty="0"/>
              <a:t> = 2 Hz</a:t>
            </a:r>
            <a:br>
              <a:rPr lang="en-GB" sz="2900" dirty="0"/>
            </a:br>
            <a:r>
              <a:rPr lang="en-GB" sz="2400" dirty="0"/>
              <a:t>(250 ms on, 250 </a:t>
            </a:r>
            <a:r>
              <a:rPr lang="en-GB" sz="2400" dirty="0" err="1"/>
              <a:t>ms</a:t>
            </a:r>
            <a:r>
              <a:rPr lang="en-GB" sz="2400" dirty="0"/>
              <a:t> off)</a:t>
            </a:r>
            <a:endParaRPr lang="en-GB" sz="2600" dirty="0"/>
          </a:p>
          <a:p>
            <a:r>
              <a:rPr lang="en-GB" sz="2800" dirty="0"/>
              <a:t>FR2: Add a 2</a:t>
            </a:r>
            <a:r>
              <a:rPr lang="en-GB" sz="2800" baseline="30000" dirty="0"/>
              <a:t>nd </a:t>
            </a:r>
            <a:r>
              <a:rPr lang="en-GB" sz="2800" dirty="0"/>
              <a:t>LED with f</a:t>
            </a:r>
            <a:r>
              <a:rPr lang="en-GB" sz="2800" baseline="-25000" dirty="0"/>
              <a:t>2</a:t>
            </a:r>
            <a:r>
              <a:rPr lang="en-GB" sz="2800" dirty="0"/>
              <a:t> = 1 Hz </a:t>
            </a:r>
          </a:p>
          <a:p>
            <a:r>
              <a:rPr lang="en-GB" sz="2800" dirty="0"/>
              <a:t>FR3: Add a 3</a:t>
            </a:r>
            <a:r>
              <a:rPr lang="en-GB" sz="2800" baseline="30000" dirty="0"/>
              <a:t>rd</a:t>
            </a:r>
            <a:r>
              <a:rPr lang="en-GB" sz="2800" dirty="0"/>
              <a:t> </a:t>
            </a:r>
            <a:r>
              <a:rPr lang="en-GB" sz="2800"/>
              <a:t>LED with </a:t>
            </a:r>
            <a:r>
              <a:rPr lang="en-GB" sz="2800" dirty="0"/>
              <a:t>f</a:t>
            </a:r>
            <a:r>
              <a:rPr lang="en-GB" sz="2800" baseline="-25000" dirty="0"/>
              <a:t>3</a:t>
            </a:r>
            <a:r>
              <a:rPr lang="en-GB" sz="2800" dirty="0"/>
              <a:t> = 4 Hz</a:t>
            </a:r>
          </a:p>
          <a:p>
            <a:endParaRPr lang="en-GB" sz="2800" dirty="0"/>
          </a:p>
          <a:p>
            <a:r>
              <a:rPr lang="en-GB" sz="2800" dirty="0"/>
              <a:t>FR4: change of frequencies:</a:t>
            </a:r>
            <a:br>
              <a:rPr lang="en-GB" sz="2800" dirty="0"/>
            </a:br>
            <a:r>
              <a:rPr lang="en-GB" sz="2800" dirty="0"/>
              <a:t>		  f</a:t>
            </a:r>
            <a:r>
              <a:rPr lang="en-GB" sz="2800" baseline="-25000" dirty="0"/>
              <a:t>1</a:t>
            </a:r>
            <a:r>
              <a:rPr lang="en-GB" sz="2800" dirty="0"/>
              <a:t> = 0.2 Hz, f</a:t>
            </a:r>
            <a:r>
              <a:rPr lang="en-GB" sz="2800" baseline="-25000" dirty="0"/>
              <a:t>2</a:t>
            </a:r>
            <a:r>
              <a:rPr lang="en-GB" sz="2800" dirty="0"/>
              <a:t> = 3 Hz, f</a:t>
            </a:r>
            <a:r>
              <a:rPr lang="en-GB" sz="2800" baseline="-25000" dirty="0"/>
              <a:t>3</a:t>
            </a:r>
            <a:r>
              <a:rPr lang="en-GB" sz="2800" dirty="0"/>
              <a:t> = 5 Hz</a:t>
            </a:r>
          </a:p>
        </p:txBody>
      </p:sp>
    </p:spTree>
    <p:extLst>
      <p:ext uri="{BB962C8B-B14F-4D97-AF65-F5344CB8AC3E}">
        <p14:creationId xmlns:p14="http://schemas.microsoft.com/office/powerpoint/2010/main" val="18632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314450" y="228600"/>
            <a:ext cx="5829300" cy="628650"/>
          </a:xfrm>
        </p:spPr>
        <p:txBody>
          <a:bodyPr/>
          <a:lstStyle/>
          <a:p>
            <a:endParaRPr lang="en-US"/>
          </a:p>
        </p:txBody>
      </p:sp>
      <p:sp>
        <p:nvSpPr>
          <p:cNvPr id="4301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nl-NL"/>
              <a:t>Fontys Hogeschool ICT</a:t>
            </a:r>
            <a:endParaRPr lang="nl-NL">
              <a:solidFill>
                <a:schemeClr val="tx1"/>
              </a:solidFill>
            </a:endParaRPr>
          </a:p>
        </p:txBody>
      </p:sp>
      <p:pic>
        <p:nvPicPr>
          <p:cNvPr id="430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4531" y="196454"/>
            <a:ext cx="5214938" cy="475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7427168" cy="2894954"/>
          </a:xfrm>
        </p:spPr>
        <p:txBody>
          <a:bodyPr/>
          <a:lstStyle/>
          <a:p>
            <a:r>
              <a:rPr lang="en-US" dirty="0"/>
              <a:t>You have learned in Sem2 how to start with creating a class diagram.</a:t>
            </a:r>
          </a:p>
          <a:p>
            <a:r>
              <a:rPr lang="en-US" dirty="0"/>
              <a:t>If you need refreshment: consult </a:t>
            </a:r>
            <a:r>
              <a:rPr lang="en-US" dirty="0" err="1"/>
              <a:t>UML@Classroom</a:t>
            </a:r>
            <a:r>
              <a:rPr lang="en-US" dirty="0"/>
              <a:t> (§4.9)</a:t>
            </a:r>
          </a:p>
          <a:p>
            <a:endParaRPr lang="en-US" dirty="0"/>
          </a:p>
          <a:p>
            <a:r>
              <a:rPr lang="en-US" dirty="0"/>
              <a:t>Be sure to refresh your memory!</a:t>
            </a:r>
          </a:p>
          <a:p>
            <a:r>
              <a:rPr lang="en-US" dirty="0"/>
              <a:t>Take a look at the Project 1: Use cases, requirements, state machines and sequence diagrams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27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9" y="228600"/>
            <a:ext cx="6180841" cy="6286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UML@Classroom</a:t>
            </a:r>
            <a:r>
              <a:rPr lang="en-US" dirty="0"/>
              <a:t>: Use Case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021FB-EBE2-7E44-8E80-2CF52313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243434"/>
            <a:ext cx="6756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6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Oriented Analysis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5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19622"/>
            <a:ext cx="8229600" cy="2655110"/>
          </a:xfrm>
        </p:spPr>
        <p:txBody>
          <a:bodyPr>
            <a:normAutofit/>
          </a:bodyPr>
          <a:lstStyle/>
          <a:p>
            <a:r>
              <a:rPr lang="en-GB" sz="2800" dirty="0"/>
              <a:t>Another approach</a:t>
            </a:r>
          </a:p>
          <a:p>
            <a:r>
              <a:rPr lang="en-GB" sz="2800" dirty="0"/>
              <a:t>Which objects do we have?</a:t>
            </a:r>
          </a:p>
          <a:p>
            <a:r>
              <a:rPr lang="en-GB" sz="2800" dirty="0"/>
              <a:t>What are the operations? </a:t>
            </a:r>
          </a:p>
          <a:p>
            <a:r>
              <a:rPr lang="en-GB" sz="2800" dirty="0"/>
              <a:t>What should be the class?</a:t>
            </a:r>
          </a:p>
          <a:p>
            <a:pPr marL="457200" lvl="1" indent="0">
              <a:buNone/>
            </a:pPr>
            <a:endParaRPr lang="en-GB" sz="2600" dirty="0"/>
          </a:p>
        </p:txBody>
      </p:sp>
      <p:pic>
        <p:nvPicPr>
          <p:cNvPr id="2052" name="Picture 4" descr="http://www.greenprophet.com/wp-content/uploads/2012/09/LED-lights-health-hazard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4" r="43932"/>
          <a:stretch/>
        </p:blipFill>
        <p:spPr bwMode="auto">
          <a:xfrm>
            <a:off x="7092280" y="552450"/>
            <a:ext cx="1048419" cy="12480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iles.tested.com/photos/2013/04/03/47185-ardui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62" y="1266921"/>
            <a:ext cx="1544054" cy="1067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Oriented Analysis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6347048" cy="2894954"/>
          </a:xfrm>
        </p:spPr>
        <p:txBody>
          <a:bodyPr>
            <a:normAutofit/>
          </a:bodyPr>
          <a:lstStyle/>
          <a:p>
            <a:r>
              <a:rPr lang="en-GB" dirty="0"/>
              <a:t>The LED class has 2 responsibilities</a:t>
            </a:r>
          </a:p>
          <a:p>
            <a:pPr lvl="1"/>
            <a:r>
              <a:rPr lang="en-GB" dirty="0"/>
              <a:t>switching the LED</a:t>
            </a:r>
          </a:p>
          <a:p>
            <a:pPr lvl="1"/>
            <a:r>
              <a:rPr lang="en-GB" dirty="0"/>
              <a:t>computing timing</a:t>
            </a:r>
          </a:p>
          <a:p>
            <a:endParaRPr lang="en-GB" dirty="0"/>
          </a:p>
          <a:p>
            <a:r>
              <a:rPr lang="en-GB" dirty="0"/>
              <a:t>Change to: a separate Timer class</a:t>
            </a:r>
          </a:p>
          <a:p>
            <a:pPr lvl="1"/>
            <a:r>
              <a:rPr lang="en-GB" dirty="0"/>
              <a:t>It can be started with a time.</a:t>
            </a:r>
          </a:p>
          <a:p>
            <a:pPr lvl="1"/>
            <a:r>
              <a:rPr lang="en-GB" dirty="0"/>
              <a:t>The timer can be queried if the </a:t>
            </a:r>
            <a:r>
              <a:rPr lang="en-GB" dirty="0" err="1"/>
              <a:t>timeperiod</a:t>
            </a:r>
            <a:r>
              <a:rPr lang="en-GB" dirty="0"/>
              <a:t> has elapsed.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4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2894954"/>
          </a:xfrm>
        </p:spPr>
        <p:txBody>
          <a:bodyPr/>
          <a:lstStyle/>
          <a:p>
            <a:r>
              <a:rPr lang="en-US" dirty="0"/>
              <a:t>Are we now done?</a:t>
            </a:r>
          </a:p>
          <a:p>
            <a:r>
              <a:rPr lang="en-US" dirty="0"/>
              <a:t>How will our LED solution work? Or more precisely: when?</a:t>
            </a:r>
          </a:p>
          <a:p>
            <a:r>
              <a:rPr lang="en-US" dirty="0"/>
              <a:t>How do we solve this?</a:t>
            </a:r>
          </a:p>
          <a:p>
            <a:endParaRPr lang="en-US" dirty="0"/>
          </a:p>
          <a:p>
            <a:r>
              <a:rPr lang="en-US" dirty="0"/>
              <a:t>OOA: thinking about what is needed to solve our problem</a:t>
            </a:r>
          </a:p>
          <a:p>
            <a:r>
              <a:rPr lang="en-US" dirty="0"/>
              <a:t>OOD: thinking about how our solution is going to work (together)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7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>
                <a:ea typeface="+mj-ea"/>
                <a:cs typeface="+mj-cs"/>
              </a:rPr>
              <a:t>Class diagrams </a:t>
            </a:r>
            <a:r>
              <a:rPr lang="en-GB" sz="2700" dirty="0">
                <a:cs typeface="+mj-cs"/>
              </a:rPr>
              <a:t>or</a:t>
            </a:r>
            <a:br>
              <a:rPr lang="en-GB" sz="2700" dirty="0">
                <a:cs typeface="+mj-cs"/>
              </a:rPr>
            </a:br>
            <a:r>
              <a:rPr lang="en-US" sz="2700" dirty="0">
                <a:cs typeface="+mj-cs"/>
              </a:rPr>
              <a:t>Modeling a System’s Logical Structure</a:t>
            </a:r>
            <a:endParaRPr lang="en-GB" sz="2700" dirty="0">
              <a:cs typeface="+mj-cs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l-NL" dirty="0" err="1">
                <a:ea typeface="+mn-ea"/>
                <a:cs typeface="+mn-cs"/>
              </a:rPr>
              <a:t>Recap</a:t>
            </a:r>
            <a:r>
              <a:rPr lang="nl-NL" dirty="0">
                <a:cs typeface="+mn-cs"/>
              </a:rPr>
              <a:t> &amp; new relations</a:t>
            </a:r>
            <a:endParaRPr lang="nl-NL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75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rka"/>
              </a:rPr>
              <a:t>Classes are at the heart of the OO approach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251520" y="1243662"/>
            <a:ext cx="8435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irka"/>
              </a:rPr>
              <a:t>- Use cases describe the behavior of your system as a set of concerns.</a:t>
            </a:r>
          </a:p>
          <a:p>
            <a:endParaRPr lang="en-US" dirty="0">
              <a:latin typeface="Birka"/>
            </a:endParaRPr>
          </a:p>
          <a:p>
            <a:r>
              <a:rPr lang="en-US" dirty="0">
                <a:latin typeface="Birka"/>
              </a:rPr>
              <a:t>- But a system’s structure is made up of a collection of </a:t>
            </a:r>
            <a:r>
              <a:rPr lang="en-US" i="1" dirty="0">
                <a:latin typeface="Birka-Italic"/>
              </a:rPr>
              <a:t>objects</a:t>
            </a:r>
            <a:r>
              <a:rPr lang="en-US" dirty="0">
                <a:latin typeface="Birka"/>
              </a:rPr>
              <a:t>. </a:t>
            </a:r>
          </a:p>
          <a:p>
            <a:endParaRPr lang="en-US" dirty="0">
              <a:latin typeface="Birka"/>
            </a:endParaRPr>
          </a:p>
          <a:p>
            <a:r>
              <a:rPr lang="en-US" dirty="0">
                <a:latin typeface="Birka"/>
              </a:rPr>
              <a:t>- Classes describe the different types of objects that are needed within the  system to meet those concerns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788673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onty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PPT_Fontys_NL_universeel</Template>
  <TotalTime>235</TotalTime>
  <Words>1962</Words>
  <Application>Microsoft Office PowerPoint</Application>
  <PresentationFormat>On-screen Show (16:9)</PresentationFormat>
  <Paragraphs>393</Paragraphs>
  <Slides>42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Birka</vt:lpstr>
      <vt:lpstr>Birka-Italic</vt:lpstr>
      <vt:lpstr>Calibri</vt:lpstr>
      <vt:lpstr>Comic Sans MS</vt:lpstr>
      <vt:lpstr>Fontys Frutiger</vt:lpstr>
      <vt:lpstr>Fontys Joanna Bold</vt:lpstr>
      <vt:lpstr>Helvetica Neue</vt:lpstr>
      <vt:lpstr>Times New Roman</vt:lpstr>
      <vt:lpstr>Verdana</vt:lpstr>
      <vt:lpstr>Aangepast ontwerp</vt:lpstr>
      <vt:lpstr>1_Aangepast ontwerp</vt:lpstr>
      <vt:lpstr>fontys</vt:lpstr>
      <vt:lpstr>Design – intro OOA/OOD</vt:lpstr>
      <vt:lpstr>Today</vt:lpstr>
      <vt:lpstr>Analysis and design</vt:lpstr>
      <vt:lpstr>Object Oriented Analysis</vt:lpstr>
      <vt:lpstr>Object Oriented Analysis</vt:lpstr>
      <vt:lpstr>Object Oriented Analysis 2</vt:lpstr>
      <vt:lpstr>Object Oriented Design</vt:lpstr>
      <vt:lpstr>Class diagrams or Modeling a System’s Logical Structure</vt:lpstr>
      <vt:lpstr>Classes are at the heart of the OO approach</vt:lpstr>
      <vt:lpstr>Sem2:</vt:lpstr>
      <vt:lpstr>Classes do not live in a vacuum—they work together using different types of relationships.</vt:lpstr>
      <vt:lpstr>Class diagram artifacts:</vt:lpstr>
      <vt:lpstr>Classes relations:</vt:lpstr>
      <vt:lpstr>Class Dependencies:</vt:lpstr>
      <vt:lpstr>Example Class Diagram</vt:lpstr>
      <vt:lpstr>Example Class Diagram</vt:lpstr>
      <vt:lpstr>Example Class Diagram</vt:lpstr>
      <vt:lpstr>Example Class Diagram</vt:lpstr>
      <vt:lpstr>Example Class Diagram</vt:lpstr>
      <vt:lpstr>Example Class Diagram</vt:lpstr>
      <vt:lpstr>Example Class Diagram</vt:lpstr>
      <vt:lpstr>Examples of depencies?</vt:lpstr>
      <vt:lpstr>Text analysis</vt:lpstr>
      <vt:lpstr>Class diagram – 1st try</vt:lpstr>
      <vt:lpstr>More associations between classes</vt:lpstr>
      <vt:lpstr>Unary association</vt:lpstr>
      <vt:lpstr>Candidate classes in a domain model</vt:lpstr>
      <vt:lpstr>PowerPoint Presentation</vt:lpstr>
      <vt:lpstr>PowerPoint Presentation</vt:lpstr>
      <vt:lpstr>PowerPoint Presentation</vt:lpstr>
      <vt:lpstr>Examples analysis </vt:lpstr>
      <vt:lpstr>PowerPoint Presentation</vt:lpstr>
      <vt:lpstr>PowerPoint Presentation</vt:lpstr>
      <vt:lpstr>Search reationships</vt:lpstr>
      <vt:lpstr>PowerPoint Presentation</vt:lpstr>
      <vt:lpstr>Improve and describe </vt:lpstr>
      <vt:lpstr>Example</vt:lpstr>
      <vt:lpstr>PowerPoint Presentation</vt:lpstr>
      <vt:lpstr>Examples</vt:lpstr>
      <vt:lpstr>PowerPoint Presentation</vt:lpstr>
      <vt:lpstr>Creating a class diagram</vt:lpstr>
      <vt:lpstr>UML@Classroom: Use Case diagram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PRC3 - Introduction</dc:title>
  <dc:subject/>
  <dc:creator>Freddy Hurkmans</dc:creator>
  <cp:keywords/>
  <dc:description/>
  <cp:lastModifiedBy>Andova,Suzana S.</cp:lastModifiedBy>
  <cp:revision>177</cp:revision>
  <dcterms:created xsi:type="dcterms:W3CDTF">2012-05-11T07:21:45Z</dcterms:created>
  <dcterms:modified xsi:type="dcterms:W3CDTF">2023-02-14T09:50:07Z</dcterms:modified>
  <cp:category/>
</cp:coreProperties>
</file>